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6" r:id="rId3"/>
    <p:sldId id="259" r:id="rId4"/>
    <p:sldId id="317" r:id="rId5"/>
    <p:sldId id="257" r:id="rId6"/>
    <p:sldId id="292" r:id="rId7"/>
    <p:sldId id="295" r:id="rId8"/>
    <p:sldId id="296" r:id="rId9"/>
    <p:sldId id="297" r:id="rId10"/>
    <p:sldId id="298" r:id="rId11"/>
    <p:sldId id="299" r:id="rId12"/>
    <p:sldId id="300" r:id="rId13"/>
    <p:sldId id="301" r:id="rId14"/>
    <p:sldId id="302" r:id="rId15"/>
    <p:sldId id="303" r:id="rId16"/>
    <p:sldId id="305" r:id="rId17"/>
    <p:sldId id="304" r:id="rId18"/>
    <p:sldId id="306" r:id="rId19"/>
    <p:sldId id="308" r:id="rId20"/>
    <p:sldId id="309" r:id="rId21"/>
    <p:sldId id="307" r:id="rId22"/>
    <p:sldId id="311" r:id="rId23"/>
    <p:sldId id="312" r:id="rId24"/>
    <p:sldId id="313" r:id="rId25"/>
    <p:sldId id="310" r:id="rId26"/>
    <p:sldId id="322" r:id="rId27"/>
    <p:sldId id="323" r:id="rId28"/>
    <p:sldId id="319" r:id="rId29"/>
    <p:sldId id="318" r:id="rId30"/>
    <p:sldId id="320" r:id="rId31"/>
    <p:sldId id="321" r:id="rId32"/>
    <p:sldId id="314" r:id="rId33"/>
    <p:sldId id="260" r:id="rId34"/>
    <p:sldId id="291" r:id="rId35"/>
    <p:sldId id="289" r:id="rId36"/>
    <p:sldId id="288" r:id="rId37"/>
    <p:sldId id="261" r:id="rId38"/>
    <p:sldId id="263" r:id="rId39"/>
    <p:sldId id="258"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90" r:id="rId62"/>
    <p:sldId id="324" r:id="rId63"/>
    <p:sldId id="315" r:id="rId64"/>
    <p:sldId id="262" r:id="rId65"/>
    <p:sldId id="286"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D1C77-5173-47DB-B989-AE2A8587296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757409-9810-4ABA-8E9C-D3FFA6D53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A61D12-4B09-41B9-B0F6-09F0868894F6}"/>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CDB060F6-56F3-4621-9A87-A87CC5E3EC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F8830-3A78-4F15-BA44-E8BABC991AB5}"/>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338340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0A6E4-CB15-4EFA-BF56-B488261502E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069D15-BAC9-49C0-8134-739673BD6A6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9FA191-4535-47FD-BD97-D162169C9074}"/>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2E656455-B327-42A7-AAA4-614B83385A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40CF75-2B2A-47F8-A860-54D3ACE9563B}"/>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1071908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E83BF5-A459-46A7-8C33-71B2888DFA3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7D3403-1B0F-4D74-A0F4-D3CB80D7E33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6B2FAC-830E-418F-94B9-9F40FBA77DC9}"/>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4C08BAF2-45E0-46C5-B7E8-B069480BD4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8E3EB9-2314-4C4F-A0CF-B719EB321B59}"/>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14474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809C8-F34A-41AE-9526-F0D3CF0085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C3B591-337C-442E-B6CE-3C81E922604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AEC47C-A7F1-4262-83F6-D6DAA8C1C07B}"/>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4F9BC397-9914-4FEF-A7A6-BB6BBE5EEE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CAA1AD-17DD-4A89-96D8-9530DFF01B5C}"/>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76031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FE9C7-27A6-48A4-9824-71EA2A01027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71D326-4AB1-4C12-848F-BF9C1F8561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8681F2B-F159-4507-AAA3-5BC1769F2C13}"/>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8962890B-1186-4704-970C-AF1C0F213D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DF7D99-A2F0-4C4A-B237-E6D5A511EFE2}"/>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2177947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CB71E-34F5-46D9-BED9-4F098F9A79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6CFA48-74F7-4BE7-A3DB-E44BFE522B7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361B1C-2975-42CD-A003-2E2FF16B183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7C0AEE4-91C6-430A-9BFE-21143BFC72F0}"/>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6" name="页脚占位符 5">
            <a:extLst>
              <a:ext uri="{FF2B5EF4-FFF2-40B4-BE49-F238E27FC236}">
                <a16:creationId xmlns:a16="http://schemas.microsoft.com/office/drawing/2014/main" id="{A0D3AC3B-EEF5-4242-9A89-282E334F3F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F05E52-817B-4C91-A111-1F8228C86480}"/>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320877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76EA4-5A1B-47B2-A629-0174B4DF63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68184B4-2C14-49AE-A11B-6E48EDFA4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0088689-66D1-45E7-A49A-1FE0DF19283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658296-A53F-4137-B6EE-FD4A7892D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54D5065-293C-4838-81A2-5696FC94E85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15557-2A62-47AB-8364-0F2028CB873A}"/>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8" name="页脚占位符 7">
            <a:extLst>
              <a:ext uri="{FF2B5EF4-FFF2-40B4-BE49-F238E27FC236}">
                <a16:creationId xmlns:a16="http://schemas.microsoft.com/office/drawing/2014/main" id="{9F3CAD85-F287-4405-A4F3-7088632A613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5335637-EB67-45F3-9740-8F317C234D75}"/>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2954089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A9BD7-7C48-439F-9C6B-E03B4EFA04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B12805-4F47-42DF-BB3F-D2DE61A95834}"/>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4" name="页脚占位符 3">
            <a:extLst>
              <a:ext uri="{FF2B5EF4-FFF2-40B4-BE49-F238E27FC236}">
                <a16:creationId xmlns:a16="http://schemas.microsoft.com/office/drawing/2014/main" id="{669E08EF-248F-47CE-A598-C16AAD6A5E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FCFEDE-50BE-4472-BD21-7E0543C03D66}"/>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397133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7F4F3A-6118-4B76-A7DC-F480ECC6DB75}"/>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3" name="页脚占位符 2">
            <a:extLst>
              <a:ext uri="{FF2B5EF4-FFF2-40B4-BE49-F238E27FC236}">
                <a16:creationId xmlns:a16="http://schemas.microsoft.com/office/drawing/2014/main" id="{B9704D48-863C-4B27-B3C5-2995AEE0CB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CC8AD2-15FC-4F08-BDB8-83E43C507580}"/>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303358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64D2C-04CC-4F98-976C-EFEBD859FF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F80710-BC46-4CBD-9AF9-7518EFDA6A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CC78F17-AFA7-4C1C-933B-A57D2B568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191D19-F968-41CA-B82D-0D862F679DED}"/>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6" name="页脚占位符 5">
            <a:extLst>
              <a:ext uri="{FF2B5EF4-FFF2-40B4-BE49-F238E27FC236}">
                <a16:creationId xmlns:a16="http://schemas.microsoft.com/office/drawing/2014/main" id="{5367B7C3-3C2C-42D3-AEB2-F50F1DB722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9AC051-682C-4A8D-9EDE-748233CDF11C}"/>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74257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CF19C-C5E6-4C48-AE3A-8195BD7F7F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1608B9-5ACE-4BD1-A037-8B38B20DC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FD7C27E-FC28-4AB5-AAD4-C3E841BF2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4922D-072C-48EC-B88F-F2E3A635EE44}"/>
              </a:ext>
            </a:extLst>
          </p:cNvPr>
          <p:cNvSpPr>
            <a:spLocks noGrp="1"/>
          </p:cNvSpPr>
          <p:nvPr>
            <p:ph type="dt" sz="half" idx="10"/>
          </p:nvPr>
        </p:nvSpPr>
        <p:spPr/>
        <p:txBody>
          <a:bodyPr/>
          <a:lstStyle/>
          <a:p>
            <a:fld id="{974DFAA4-B1C4-4D29-BCA0-5B7DAA17FBBB}" type="datetimeFigureOut">
              <a:rPr lang="zh-CN" altLang="en-US" smtClean="0"/>
              <a:t>2018/10/18</a:t>
            </a:fld>
            <a:endParaRPr lang="zh-CN" altLang="en-US"/>
          </a:p>
        </p:txBody>
      </p:sp>
      <p:sp>
        <p:nvSpPr>
          <p:cNvPr id="6" name="页脚占位符 5">
            <a:extLst>
              <a:ext uri="{FF2B5EF4-FFF2-40B4-BE49-F238E27FC236}">
                <a16:creationId xmlns:a16="http://schemas.microsoft.com/office/drawing/2014/main" id="{0B68C27B-B422-4C97-B322-81D3BD4729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38E13-86AF-4815-9AEB-BA337DD74BEE}"/>
              </a:ext>
            </a:extLst>
          </p:cNvPr>
          <p:cNvSpPr>
            <a:spLocks noGrp="1"/>
          </p:cNvSpPr>
          <p:nvPr>
            <p:ph type="sldNum" sz="quarter" idx="12"/>
          </p:nvPr>
        </p:nvSpPr>
        <p:spPr/>
        <p:txBody>
          <a:body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292499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4130E2-7389-49F6-B3FC-261CBA0407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3FEB212-A872-42D0-8925-4BBD32C2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068CC1-169D-4E2C-BC6B-8B6A36F0D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DFAA4-B1C4-4D29-BCA0-5B7DAA17FBBB}" type="datetimeFigureOut">
              <a:rPr lang="zh-CN" altLang="en-US" smtClean="0"/>
              <a:t>2018/10/18</a:t>
            </a:fld>
            <a:endParaRPr lang="zh-CN" altLang="en-US"/>
          </a:p>
        </p:txBody>
      </p:sp>
      <p:sp>
        <p:nvSpPr>
          <p:cNvPr id="5" name="页脚占位符 4">
            <a:extLst>
              <a:ext uri="{FF2B5EF4-FFF2-40B4-BE49-F238E27FC236}">
                <a16:creationId xmlns:a16="http://schemas.microsoft.com/office/drawing/2014/main" id="{332A70AE-B6BA-4CE6-AD3C-80006A06FA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D3690B-2EFC-4F50-A3A3-6E475B04E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95452-A94A-41FD-90BF-0AAB2F515C54}" type="slidenum">
              <a:rPr lang="zh-CN" altLang="en-US" smtClean="0"/>
              <a:t>‹#›</a:t>
            </a:fld>
            <a:endParaRPr lang="zh-CN" altLang="en-US"/>
          </a:p>
        </p:txBody>
      </p:sp>
    </p:spTree>
    <p:extLst>
      <p:ext uri="{BB962C8B-B14F-4D97-AF65-F5344CB8AC3E}">
        <p14:creationId xmlns:p14="http://schemas.microsoft.com/office/powerpoint/2010/main" val="3863275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hhs.gov/Disclaimer.html" TargetMode="External"/><Relationship Id="rId2" Type="http://schemas.openxmlformats.org/officeDocument/2006/relationships/hyperlink" Target="http://semanticstudios.com/publications/semantics/000029.php" TargetMode="Externa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usability.gov/what-and-why/user-research.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usability.gov/what-and-why/content-strategy.html" TargetMode="External"/><Relationship Id="rId7" Type="http://schemas.openxmlformats.org/officeDocument/2006/relationships/hyperlink" Target="https://www.usability.gov/how-to-and-tools/methods/usability-testing.html" TargetMode="External"/><Relationship Id="rId2" Type="http://schemas.openxmlformats.org/officeDocument/2006/relationships/hyperlink" Target="https://www.usability.gov/how-to-and-tools/methods/requirements.html" TargetMode="External"/><Relationship Id="rId1" Type="http://schemas.openxmlformats.org/officeDocument/2006/relationships/slideLayout" Target="../slideLayouts/slideLayout2.xml"/><Relationship Id="rId6" Type="http://schemas.openxmlformats.org/officeDocument/2006/relationships/hyperlink" Target="https://www.usability.gov/how-to-and-tools/methods/prototyping.html" TargetMode="External"/><Relationship Id="rId5" Type="http://schemas.openxmlformats.org/officeDocument/2006/relationships/hyperlink" Target="https://www.usability.gov/how-to-and-tools/methods/wireframing.html" TargetMode="External"/><Relationship Id="rId4" Type="http://schemas.openxmlformats.org/officeDocument/2006/relationships/hyperlink" Target="https://www.usability.gov/what-and-why/information-architectur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hhs.gov/Disclaimer.html" TargetMode="External"/><Relationship Id="rId2" Type="http://schemas.openxmlformats.org/officeDocument/2006/relationships/hyperlink" Target="http://www.usabilitybok.org/task-analysis"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usability.gov/what-and-why/web-analytics.html" TargetMode="External"/><Relationship Id="rId2" Type="http://schemas.openxmlformats.org/officeDocument/2006/relationships/hyperlink" Target="https://www.usability.gov/what-and-why/user-research.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usability.gov/what-and-why/user-research.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mp.weixin.qq.com/s?__biz=MjM5MzM4NTUyOA==&amp;mid=2686890968&amp;idx=2&amp;sn=335d9e0f6029c46259bd11e343713f01&amp;chksm=8345ce8fb4324799d394e8ba76a453b164beb83b72716a0c9ca3f377bd9fb950d9121eab9b49&amp;mpshare=1&amp;scene=23&amp;srcid=0831kaQgZPTVRGubAqTqLF85#r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User-centered_design"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cdc.tencent.com/2011/03/21/%E6%8B%96%E6%94%BE%E4%B8%89%E9%83%A8%E6%9B%B2%E2%80%94%E2%80%94%E4%BB%8E%E2%80%9C%E6%8A%8A%E5%A4%A7%E8%B1%A1%E6%94%BE%E8%BF%9B%E5%86%B0%E7%AE%B1%E2%80%9D%E8%AF%B4%E8%B5%B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userfocus.co.uk/resources/iso9241/iso13407.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DFEE6-D5F3-4C93-87EA-95B0EEE7BEFC}"/>
              </a:ext>
            </a:extLst>
          </p:cNvPr>
          <p:cNvSpPr>
            <a:spLocks noGrp="1"/>
          </p:cNvSpPr>
          <p:nvPr>
            <p:ph type="ctrTitle"/>
          </p:nvPr>
        </p:nvSpPr>
        <p:spPr/>
        <p:txBody>
          <a:bodyPr/>
          <a:lstStyle/>
          <a:p>
            <a:r>
              <a:rPr lang="zh-CN" altLang="en-US" dirty="0"/>
              <a:t>技术写作</a:t>
            </a:r>
          </a:p>
        </p:txBody>
      </p:sp>
      <p:sp>
        <p:nvSpPr>
          <p:cNvPr id="3" name="副标题 2">
            <a:extLst>
              <a:ext uri="{FF2B5EF4-FFF2-40B4-BE49-F238E27FC236}">
                <a16:creationId xmlns:a16="http://schemas.microsoft.com/office/drawing/2014/main" id="{30151E48-B08C-440F-ACF5-C0E72BC84D36}"/>
              </a:ext>
            </a:extLst>
          </p:cNvPr>
          <p:cNvSpPr>
            <a:spLocks noGrp="1"/>
          </p:cNvSpPr>
          <p:nvPr>
            <p:ph type="subTitle" idx="1"/>
          </p:nvPr>
        </p:nvSpPr>
        <p:spPr/>
        <p:txBody>
          <a:bodyPr/>
          <a:lstStyle/>
          <a:p>
            <a:r>
              <a:rPr lang="en-US" altLang="zh-CN" dirty="0"/>
              <a:t>Technical Writing Practice</a:t>
            </a:r>
          </a:p>
          <a:p>
            <a:r>
              <a:rPr lang="en-US" altLang="zh-CN" dirty="0"/>
              <a:t>Based on </a:t>
            </a:r>
            <a:r>
              <a:rPr lang="en-US" altLang="zh-CN" dirty="0" err="1"/>
              <a:t>Zhouquan’s</a:t>
            </a:r>
            <a:r>
              <a:rPr lang="en-US" altLang="zh-CN" dirty="0"/>
              <a:t> PPT; Credits to Mr. Zhou</a:t>
            </a:r>
            <a:endParaRPr lang="zh-CN" altLang="en-US" dirty="0"/>
          </a:p>
        </p:txBody>
      </p:sp>
    </p:spTree>
    <p:extLst>
      <p:ext uri="{BB962C8B-B14F-4D97-AF65-F5344CB8AC3E}">
        <p14:creationId xmlns:p14="http://schemas.microsoft.com/office/powerpoint/2010/main" val="133480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A0974-A146-4A2C-B3DB-A09AC174CCFC}"/>
              </a:ext>
            </a:extLst>
          </p:cNvPr>
          <p:cNvSpPr>
            <a:spLocks noGrp="1"/>
          </p:cNvSpPr>
          <p:nvPr>
            <p:ph type="title"/>
          </p:nvPr>
        </p:nvSpPr>
        <p:spPr/>
        <p:txBody>
          <a:bodyPr/>
          <a:lstStyle/>
          <a:p>
            <a:r>
              <a:rPr lang="en-US" altLang="zh-CN" b="1" dirty="0"/>
              <a:t>Factors that Influence UX</a:t>
            </a:r>
            <a:endParaRPr lang="zh-CN" altLang="en-US" dirty="0"/>
          </a:p>
        </p:txBody>
      </p:sp>
      <p:sp>
        <p:nvSpPr>
          <p:cNvPr id="3" name="内容占位符 2">
            <a:extLst>
              <a:ext uri="{FF2B5EF4-FFF2-40B4-BE49-F238E27FC236}">
                <a16:creationId xmlns:a16="http://schemas.microsoft.com/office/drawing/2014/main" id="{C868045F-9129-4C67-A20C-970C59E4597B}"/>
              </a:ext>
            </a:extLst>
          </p:cNvPr>
          <p:cNvSpPr>
            <a:spLocks noGrp="1"/>
          </p:cNvSpPr>
          <p:nvPr>
            <p:ph idx="1"/>
          </p:nvPr>
        </p:nvSpPr>
        <p:spPr>
          <a:xfrm>
            <a:off x="838200" y="1825625"/>
            <a:ext cx="10515600" cy="4351338"/>
          </a:xfrm>
        </p:spPr>
        <p:txBody>
          <a:bodyPr/>
          <a:lstStyle/>
          <a:p>
            <a:r>
              <a:rPr lang="zh-CN" altLang="zh-CN" dirty="0">
                <a:solidFill>
                  <a:srgbClr val="333333"/>
                </a:solidFill>
                <a:latin typeface="Arial" panose="020B0604020202020204" pitchFamily="34" charset="0"/>
                <a:ea typeface="Helvetica" panose="020B0604020202020204" pitchFamily="34" charset="0"/>
              </a:rPr>
              <a:t>At the core of UX is ensuring that users find value in what you are providing to them.  Peter Morville represents this through his </a:t>
            </a:r>
            <a:r>
              <a:rPr lang="zh-CN" altLang="zh-CN" u="sng" dirty="0">
                <a:solidFill>
                  <a:srgbClr val="6F57B5"/>
                </a:solidFill>
                <a:latin typeface="Arial" panose="020B0604020202020204" pitchFamily="34" charset="0"/>
                <a:ea typeface="Helvetica" panose="020B0604020202020204" pitchFamily="34" charset="0"/>
                <a:hlinkClick r:id="rId2"/>
              </a:rPr>
              <a:t>User Experience Honeycomb</a:t>
            </a:r>
            <a:r>
              <a:rPr lang="zh-CN" altLang="zh-CN" dirty="0">
                <a:solidFill>
                  <a:srgbClr val="333333"/>
                </a:solidFill>
                <a:latin typeface="Arial" panose="020B0604020202020204" pitchFamily="34" charset="0"/>
                <a:ea typeface="Helvetica" panose="020B0604020202020204" pitchFamily="34" charset="0"/>
              </a:rPr>
              <a:t>.</a:t>
            </a:r>
            <a:r>
              <a:rPr lang="zh-CN" altLang="zh-CN" sz="2400" u="sng" dirty="0">
                <a:latin typeface="Arial" panose="020B0604020202020204" pitchFamily="34" charset="0"/>
              </a:rPr>
              <a:t> </a:t>
            </a:r>
            <a:endParaRPr lang="zh-CN" altLang="zh-CN" u="sng" dirty="0">
              <a:solidFill>
                <a:srgbClr val="6F57B5"/>
              </a:solidFill>
              <a:latin typeface="Arial" panose="020B0604020202020204" pitchFamily="34" charset="0"/>
              <a:ea typeface="Helvetica" panose="020B0604020202020204" pitchFamily="34" charset="0"/>
            </a:endParaRPr>
          </a:p>
          <a:p>
            <a:endParaRPr lang="zh-CN" altLang="en-US" dirty="0"/>
          </a:p>
        </p:txBody>
      </p:sp>
      <p:sp>
        <p:nvSpPr>
          <p:cNvPr id="5" name="Rectangle 3">
            <a:extLst>
              <a:ext uri="{FF2B5EF4-FFF2-40B4-BE49-F238E27FC236}">
                <a16:creationId xmlns:a16="http://schemas.microsoft.com/office/drawing/2014/main" id="{6194F05B-EE78-4BAC-A933-407CD66AC931}"/>
              </a:ext>
            </a:extLst>
          </p:cNvPr>
          <p:cNvSpPr>
            <a:spLocks noChangeArrowheads="1"/>
          </p:cNvSpPr>
          <p:nvPr/>
        </p:nvSpPr>
        <p:spPr bwMode="auto">
          <a:xfrm>
            <a:off x="0" y="-92333"/>
            <a:ext cx="12192000"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sng" strike="noStrike" cap="none" normalizeH="0" baseline="0" dirty="0">
              <a:ln>
                <a:noFill/>
              </a:ln>
              <a:solidFill>
                <a:srgbClr val="6F57B5"/>
              </a:solidFill>
              <a:effectLst/>
              <a:latin typeface="Arial" panose="020B0604020202020204" pitchFamily="34" charset="0"/>
              <a:ea typeface="Helvetica" panose="020B0604020202020204" pitchFamily="34" charset="0"/>
            </a:endParaRPr>
          </a:p>
        </p:txBody>
      </p:sp>
      <p:pic>
        <p:nvPicPr>
          <p:cNvPr id="1028" name="Picture 4" descr="Site exit disclaimer">
            <a:hlinkClick r:id="rId3"/>
            <a:extLst>
              <a:ext uri="{FF2B5EF4-FFF2-40B4-BE49-F238E27FC236}">
                <a16:creationId xmlns:a16="http://schemas.microsoft.com/office/drawing/2014/main" id="{71C651E5-8F54-4A44-BC9C-2DA89CB16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5613" y="-90488"/>
            <a:ext cx="104775" cy="952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圆屋顶&#10;&#10;已生成高可信度的说明">
            <a:extLst>
              <a:ext uri="{FF2B5EF4-FFF2-40B4-BE49-F238E27FC236}">
                <a16:creationId xmlns:a16="http://schemas.microsoft.com/office/drawing/2014/main" id="{2635576B-9A46-4E54-AAD8-27CBF7AB8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509" y="2941638"/>
            <a:ext cx="3652365" cy="3816349"/>
          </a:xfrm>
          <a:prstGeom prst="rect">
            <a:avLst/>
          </a:prstGeom>
        </p:spPr>
      </p:pic>
    </p:spTree>
    <p:extLst>
      <p:ext uri="{BB962C8B-B14F-4D97-AF65-F5344CB8AC3E}">
        <p14:creationId xmlns:p14="http://schemas.microsoft.com/office/powerpoint/2010/main" val="110912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94737-8A44-4B7C-A1A7-01E1A47FA0F3}"/>
              </a:ext>
            </a:extLst>
          </p:cNvPr>
          <p:cNvSpPr>
            <a:spLocks noGrp="1"/>
          </p:cNvSpPr>
          <p:nvPr>
            <p:ph type="title"/>
          </p:nvPr>
        </p:nvSpPr>
        <p:spPr/>
        <p:txBody>
          <a:bodyPr/>
          <a:lstStyle/>
          <a:p>
            <a:r>
              <a:rPr lang="en-US" altLang="zh-CN" b="1" dirty="0"/>
              <a:t>Factors that Influence UX</a:t>
            </a:r>
            <a:endParaRPr lang="zh-CN" altLang="en-US" dirty="0"/>
          </a:p>
        </p:txBody>
      </p:sp>
      <p:sp>
        <p:nvSpPr>
          <p:cNvPr id="3" name="内容占位符 2">
            <a:extLst>
              <a:ext uri="{FF2B5EF4-FFF2-40B4-BE49-F238E27FC236}">
                <a16:creationId xmlns:a16="http://schemas.microsoft.com/office/drawing/2014/main" id="{A1FCB2C5-F6CC-439F-AE1E-D42F53FDCDD9}"/>
              </a:ext>
            </a:extLst>
          </p:cNvPr>
          <p:cNvSpPr>
            <a:spLocks noGrp="1"/>
          </p:cNvSpPr>
          <p:nvPr>
            <p:ph idx="1"/>
          </p:nvPr>
        </p:nvSpPr>
        <p:spPr/>
        <p:txBody>
          <a:bodyPr/>
          <a:lstStyle/>
          <a:p>
            <a:pPr fontAlgn="base"/>
            <a:r>
              <a:rPr lang="en-US" altLang="zh-CN" b="1" dirty="0"/>
              <a:t>Useful</a:t>
            </a:r>
            <a:r>
              <a:rPr lang="en-US" altLang="zh-CN" dirty="0"/>
              <a:t>: Your content should be original and fulfill a need</a:t>
            </a:r>
          </a:p>
          <a:p>
            <a:pPr fontAlgn="base"/>
            <a:r>
              <a:rPr lang="en-US" altLang="zh-CN" b="1" dirty="0"/>
              <a:t>Usable</a:t>
            </a:r>
            <a:r>
              <a:rPr lang="en-US" altLang="zh-CN" dirty="0"/>
              <a:t>: Site must be easy to use</a:t>
            </a:r>
          </a:p>
          <a:p>
            <a:pPr fontAlgn="base"/>
            <a:r>
              <a:rPr lang="en-US" altLang="zh-CN" b="1" dirty="0"/>
              <a:t>Desirable</a:t>
            </a:r>
            <a:r>
              <a:rPr lang="en-US" altLang="zh-CN" dirty="0"/>
              <a:t>: Image, identity, brand, and other design elements are used to evoke emotion and appreciation</a:t>
            </a:r>
          </a:p>
          <a:p>
            <a:pPr fontAlgn="base"/>
            <a:r>
              <a:rPr lang="en-US" altLang="zh-CN" b="1" dirty="0"/>
              <a:t>Findable</a:t>
            </a:r>
            <a:r>
              <a:rPr lang="en-US" altLang="zh-CN" dirty="0"/>
              <a:t>: Content needs to be navigable and locatable onsite and offsite</a:t>
            </a:r>
          </a:p>
          <a:p>
            <a:pPr fontAlgn="base"/>
            <a:r>
              <a:rPr lang="en-US" altLang="zh-CN" b="1" dirty="0"/>
              <a:t>Accessible</a:t>
            </a:r>
            <a:r>
              <a:rPr lang="en-US" altLang="zh-CN" dirty="0"/>
              <a:t>: Content needs to be accessible to people with disabilities</a:t>
            </a:r>
          </a:p>
          <a:p>
            <a:pPr fontAlgn="base"/>
            <a:r>
              <a:rPr lang="en-US" altLang="zh-CN" b="1" dirty="0"/>
              <a:t>Credible</a:t>
            </a:r>
            <a:r>
              <a:rPr lang="en-US" altLang="zh-CN" dirty="0"/>
              <a:t>: Users must trust and believe what you tell them</a:t>
            </a:r>
          </a:p>
          <a:p>
            <a:endParaRPr lang="zh-CN" altLang="en-US" dirty="0"/>
          </a:p>
        </p:txBody>
      </p:sp>
    </p:spTree>
    <p:extLst>
      <p:ext uri="{BB962C8B-B14F-4D97-AF65-F5344CB8AC3E}">
        <p14:creationId xmlns:p14="http://schemas.microsoft.com/office/powerpoint/2010/main" val="3990143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83125-EC48-4EE1-85BE-7D9F3C2F6A2C}"/>
              </a:ext>
            </a:extLst>
          </p:cNvPr>
          <p:cNvSpPr>
            <a:spLocks noGrp="1"/>
          </p:cNvSpPr>
          <p:nvPr>
            <p:ph type="title"/>
          </p:nvPr>
        </p:nvSpPr>
        <p:spPr/>
        <p:txBody>
          <a:bodyPr/>
          <a:lstStyle/>
          <a:p>
            <a:r>
              <a:rPr lang="en-US" altLang="zh-CN" b="1" dirty="0"/>
              <a:t>User research</a:t>
            </a:r>
            <a:endParaRPr lang="zh-CN" altLang="en-US" b="1" dirty="0"/>
          </a:p>
        </p:txBody>
      </p:sp>
      <p:sp>
        <p:nvSpPr>
          <p:cNvPr id="3" name="内容占位符 2">
            <a:extLst>
              <a:ext uri="{FF2B5EF4-FFF2-40B4-BE49-F238E27FC236}">
                <a16:creationId xmlns:a16="http://schemas.microsoft.com/office/drawing/2014/main" id="{7634C5DB-CFE5-426D-849D-846EE27E6661}"/>
              </a:ext>
            </a:extLst>
          </p:cNvPr>
          <p:cNvSpPr>
            <a:spLocks noGrp="1"/>
          </p:cNvSpPr>
          <p:nvPr>
            <p:ph idx="1"/>
          </p:nvPr>
        </p:nvSpPr>
        <p:spPr/>
        <p:txBody>
          <a:bodyPr/>
          <a:lstStyle/>
          <a:p>
            <a:r>
              <a:rPr lang="en-US" altLang="zh-CN" dirty="0"/>
              <a:t>User research focuses on understanding user behaviors, needs, and motivations through observation techniques, task analysis, and other feedback methodologies.</a:t>
            </a:r>
          </a:p>
          <a:p>
            <a:endParaRPr lang="en-US" altLang="zh-CN" dirty="0"/>
          </a:p>
          <a:p>
            <a:r>
              <a:rPr lang="en-US" altLang="zh-CN" dirty="0">
                <a:hlinkClick r:id="rId2"/>
              </a:rPr>
              <a:t>https://www.usability.gov/what-and-why/user-research.html</a:t>
            </a:r>
            <a:endParaRPr lang="en-US" altLang="zh-CN" dirty="0"/>
          </a:p>
          <a:p>
            <a:endParaRPr lang="zh-CN" altLang="en-US" dirty="0"/>
          </a:p>
        </p:txBody>
      </p:sp>
    </p:spTree>
    <p:extLst>
      <p:ext uri="{BB962C8B-B14F-4D97-AF65-F5344CB8AC3E}">
        <p14:creationId xmlns:p14="http://schemas.microsoft.com/office/powerpoint/2010/main" val="115632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D9D06-3019-46D6-9264-418A8B836681}"/>
              </a:ext>
            </a:extLst>
          </p:cNvPr>
          <p:cNvSpPr>
            <a:spLocks noGrp="1"/>
          </p:cNvSpPr>
          <p:nvPr>
            <p:ph type="title"/>
          </p:nvPr>
        </p:nvSpPr>
        <p:spPr/>
        <p:txBody>
          <a:bodyPr/>
          <a:lstStyle/>
          <a:p>
            <a:r>
              <a:rPr lang="en-US" altLang="zh-CN" b="1" dirty="0"/>
              <a:t>User research ---Task Analysis</a:t>
            </a:r>
            <a:endParaRPr lang="zh-CN" altLang="en-US" b="1" dirty="0"/>
          </a:p>
        </p:txBody>
      </p:sp>
      <p:sp>
        <p:nvSpPr>
          <p:cNvPr id="3" name="内容占位符 2">
            <a:extLst>
              <a:ext uri="{FF2B5EF4-FFF2-40B4-BE49-F238E27FC236}">
                <a16:creationId xmlns:a16="http://schemas.microsoft.com/office/drawing/2014/main" id="{E3858BE0-D0B4-4238-BC98-9011750ACA0D}"/>
              </a:ext>
            </a:extLst>
          </p:cNvPr>
          <p:cNvSpPr>
            <a:spLocks noGrp="1"/>
          </p:cNvSpPr>
          <p:nvPr>
            <p:ph idx="1"/>
          </p:nvPr>
        </p:nvSpPr>
        <p:spPr/>
        <p:txBody>
          <a:bodyPr/>
          <a:lstStyle/>
          <a:p>
            <a:r>
              <a:rPr lang="en-US" altLang="zh-CN" dirty="0"/>
              <a:t>Task analysis is the process of learning about </a:t>
            </a:r>
            <a:r>
              <a:rPr lang="en-US" altLang="zh-CN" dirty="0">
                <a:solidFill>
                  <a:srgbClr val="FF0000"/>
                </a:solidFill>
              </a:rPr>
              <a:t>ordinary users </a:t>
            </a:r>
            <a:r>
              <a:rPr lang="en-US" altLang="zh-CN" dirty="0"/>
              <a:t>by observing them in action to understand in detail </a:t>
            </a:r>
            <a:r>
              <a:rPr lang="en-US" altLang="zh-CN" dirty="0">
                <a:solidFill>
                  <a:srgbClr val="FF0000"/>
                </a:solidFill>
              </a:rPr>
              <a:t>how they perform their tasks and achieve their intended goals</a:t>
            </a:r>
            <a:r>
              <a:rPr lang="en-US" altLang="zh-CN" dirty="0"/>
              <a:t>.   </a:t>
            </a:r>
          </a:p>
          <a:p>
            <a:r>
              <a:rPr lang="en-US" altLang="zh-CN" dirty="0"/>
              <a:t>Tasks analysis helps identify the tasks that your website and applications must support and can also help you refine or re-define your site’s navigation or search by determining the appropriate content scope.</a:t>
            </a:r>
            <a:endParaRPr lang="zh-CN" altLang="en-US" dirty="0"/>
          </a:p>
        </p:txBody>
      </p:sp>
    </p:spTree>
    <p:extLst>
      <p:ext uri="{BB962C8B-B14F-4D97-AF65-F5344CB8AC3E}">
        <p14:creationId xmlns:p14="http://schemas.microsoft.com/office/powerpoint/2010/main" val="3477454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395E5-EC4A-43B2-9E95-69AA57579061}"/>
              </a:ext>
            </a:extLst>
          </p:cNvPr>
          <p:cNvSpPr>
            <a:spLocks noGrp="1"/>
          </p:cNvSpPr>
          <p:nvPr>
            <p:ph type="title"/>
          </p:nvPr>
        </p:nvSpPr>
        <p:spPr/>
        <p:txBody>
          <a:bodyPr/>
          <a:lstStyle/>
          <a:p>
            <a:r>
              <a:rPr lang="en-US" altLang="zh-CN" b="1" dirty="0"/>
              <a:t>Purpose of Task Analysis</a:t>
            </a:r>
            <a:endParaRPr lang="zh-CN" altLang="en-US" dirty="0"/>
          </a:p>
        </p:txBody>
      </p:sp>
      <p:sp>
        <p:nvSpPr>
          <p:cNvPr id="3" name="内容占位符 2">
            <a:extLst>
              <a:ext uri="{FF2B5EF4-FFF2-40B4-BE49-F238E27FC236}">
                <a16:creationId xmlns:a16="http://schemas.microsoft.com/office/drawing/2014/main" id="{6BF8D63B-57C6-4492-9ACF-C633165BDEF7}"/>
              </a:ext>
            </a:extLst>
          </p:cNvPr>
          <p:cNvSpPr>
            <a:spLocks noGrp="1"/>
          </p:cNvSpPr>
          <p:nvPr>
            <p:ph idx="1"/>
          </p:nvPr>
        </p:nvSpPr>
        <p:spPr/>
        <p:txBody>
          <a:bodyPr/>
          <a:lstStyle/>
          <a:p>
            <a:pPr fontAlgn="base"/>
            <a:r>
              <a:rPr lang="en-US" altLang="zh-CN" dirty="0"/>
              <a:t>What your users’ goals are; what they are trying to achieve</a:t>
            </a:r>
          </a:p>
          <a:p>
            <a:pPr fontAlgn="base"/>
            <a:r>
              <a:rPr lang="en-US" altLang="zh-CN" dirty="0"/>
              <a:t>What users actually do to achieve those goals</a:t>
            </a:r>
          </a:p>
          <a:p>
            <a:pPr fontAlgn="base"/>
            <a:r>
              <a:rPr lang="en-US" altLang="zh-CN" dirty="0"/>
              <a:t>What experiences (personal, social, and cultural) users bring to the tasks</a:t>
            </a:r>
          </a:p>
          <a:p>
            <a:pPr fontAlgn="base"/>
            <a:r>
              <a:rPr lang="en-US" altLang="zh-CN" dirty="0"/>
              <a:t>How users are influenced by their physical environment</a:t>
            </a:r>
          </a:p>
          <a:p>
            <a:pPr fontAlgn="base"/>
            <a:r>
              <a:rPr lang="en-US" altLang="zh-CN" dirty="0"/>
              <a:t>How users’ previous knowledge and experience influence:</a:t>
            </a:r>
          </a:p>
          <a:p>
            <a:pPr lvl="1" fontAlgn="base"/>
            <a:r>
              <a:rPr lang="en-US" altLang="zh-CN" dirty="0"/>
              <a:t>How they think about their work</a:t>
            </a:r>
          </a:p>
          <a:p>
            <a:pPr lvl="1" fontAlgn="base"/>
            <a:r>
              <a:rPr lang="en-US" altLang="zh-CN" dirty="0"/>
              <a:t>The workflow they follow to perform their tasks</a:t>
            </a:r>
          </a:p>
        </p:txBody>
      </p:sp>
    </p:spTree>
    <p:extLst>
      <p:ext uri="{BB962C8B-B14F-4D97-AF65-F5344CB8AC3E}">
        <p14:creationId xmlns:p14="http://schemas.microsoft.com/office/powerpoint/2010/main" val="3299075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23210-A81C-48D1-9F90-9849D1E736F9}"/>
              </a:ext>
            </a:extLst>
          </p:cNvPr>
          <p:cNvSpPr>
            <a:spLocks noGrp="1"/>
          </p:cNvSpPr>
          <p:nvPr>
            <p:ph type="title"/>
          </p:nvPr>
        </p:nvSpPr>
        <p:spPr/>
        <p:txBody>
          <a:bodyPr/>
          <a:lstStyle/>
          <a:p>
            <a:r>
              <a:rPr lang="en-US" altLang="zh-CN" b="1" dirty="0"/>
              <a:t>When to Perform a Task Analysis</a:t>
            </a:r>
            <a:endParaRPr lang="zh-CN" altLang="en-US" dirty="0"/>
          </a:p>
        </p:txBody>
      </p:sp>
      <p:sp>
        <p:nvSpPr>
          <p:cNvPr id="3" name="内容占位符 2">
            <a:extLst>
              <a:ext uri="{FF2B5EF4-FFF2-40B4-BE49-F238E27FC236}">
                <a16:creationId xmlns:a16="http://schemas.microsoft.com/office/drawing/2014/main" id="{F7CB9F45-708A-4D40-9150-B4EFFBBDCFE8}"/>
              </a:ext>
            </a:extLst>
          </p:cNvPr>
          <p:cNvSpPr>
            <a:spLocks noGrp="1"/>
          </p:cNvSpPr>
          <p:nvPr>
            <p:ph idx="1"/>
          </p:nvPr>
        </p:nvSpPr>
        <p:spPr/>
        <p:txBody>
          <a:bodyPr/>
          <a:lstStyle/>
          <a:p>
            <a:pPr fontAlgn="base"/>
            <a:r>
              <a:rPr lang="en-US" altLang="zh-CN" dirty="0"/>
              <a:t>It’s important to perform a task analysis </a:t>
            </a:r>
            <a:r>
              <a:rPr lang="en-US" altLang="zh-CN" dirty="0">
                <a:solidFill>
                  <a:srgbClr val="FF0000"/>
                </a:solidFill>
              </a:rPr>
              <a:t>early in your process</a:t>
            </a:r>
            <a:r>
              <a:rPr lang="en-US" altLang="zh-CN" dirty="0"/>
              <a:t>, in particular prior to design work.  Task analysis helps support several other aspects of the user-centered design process, including:</a:t>
            </a:r>
          </a:p>
          <a:p>
            <a:pPr lvl="1" fontAlgn="base"/>
            <a:r>
              <a:rPr lang="en-US" altLang="zh-CN" u="sng" dirty="0">
                <a:hlinkClick r:id="rId2"/>
              </a:rPr>
              <a:t>Website requirements</a:t>
            </a:r>
            <a:r>
              <a:rPr lang="en-US" altLang="zh-CN" dirty="0"/>
              <a:t> gathering</a:t>
            </a:r>
          </a:p>
          <a:p>
            <a:pPr lvl="1" fontAlgn="base"/>
            <a:r>
              <a:rPr lang="en-US" altLang="zh-CN" dirty="0"/>
              <a:t>Developing your </a:t>
            </a:r>
            <a:r>
              <a:rPr lang="en-US" altLang="zh-CN" u="sng" dirty="0">
                <a:hlinkClick r:id="rId3"/>
              </a:rPr>
              <a:t>content strategy </a:t>
            </a:r>
            <a:r>
              <a:rPr lang="en-US" altLang="zh-CN" dirty="0"/>
              <a:t>and </a:t>
            </a:r>
            <a:r>
              <a:rPr lang="en-US" altLang="zh-CN" u="sng" dirty="0">
                <a:hlinkClick r:id="rId4"/>
              </a:rPr>
              <a:t>site structure</a:t>
            </a:r>
            <a:endParaRPr lang="en-US" altLang="zh-CN" dirty="0"/>
          </a:p>
          <a:p>
            <a:pPr lvl="1" fontAlgn="base"/>
            <a:r>
              <a:rPr lang="en-US" altLang="zh-CN" u="sng" dirty="0">
                <a:hlinkClick r:id="rId5"/>
              </a:rPr>
              <a:t>Wireframing</a:t>
            </a:r>
            <a:r>
              <a:rPr lang="en-US" altLang="zh-CN" dirty="0"/>
              <a:t> and </a:t>
            </a:r>
            <a:r>
              <a:rPr lang="en-US" altLang="zh-CN" u="sng" dirty="0">
                <a:hlinkClick r:id="rId6"/>
              </a:rPr>
              <a:t>Prototyping</a:t>
            </a:r>
            <a:endParaRPr lang="en-US" altLang="zh-CN" dirty="0"/>
          </a:p>
          <a:p>
            <a:pPr lvl="1" fontAlgn="base"/>
            <a:r>
              <a:rPr lang="en-US" altLang="zh-CN" dirty="0"/>
              <a:t>Performing </a:t>
            </a:r>
            <a:r>
              <a:rPr lang="en-US" altLang="zh-CN" u="sng" dirty="0">
                <a:hlinkClick r:id="rId7"/>
              </a:rPr>
              <a:t>usability testing</a:t>
            </a:r>
            <a:endParaRPr lang="en-US" altLang="zh-CN" dirty="0"/>
          </a:p>
          <a:p>
            <a:endParaRPr lang="zh-CN" altLang="en-US" dirty="0"/>
          </a:p>
        </p:txBody>
      </p:sp>
    </p:spTree>
    <p:extLst>
      <p:ext uri="{BB962C8B-B14F-4D97-AF65-F5344CB8AC3E}">
        <p14:creationId xmlns:p14="http://schemas.microsoft.com/office/powerpoint/2010/main" val="131866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38EBA-8B52-4C7D-A0E8-0C07D3024119}"/>
              </a:ext>
            </a:extLst>
          </p:cNvPr>
          <p:cNvSpPr>
            <a:spLocks noGrp="1"/>
          </p:cNvSpPr>
          <p:nvPr>
            <p:ph type="title"/>
          </p:nvPr>
        </p:nvSpPr>
        <p:spPr/>
        <p:txBody>
          <a:bodyPr/>
          <a:lstStyle/>
          <a:p>
            <a:r>
              <a:rPr lang="en-US" altLang="zh-CN" b="1" dirty="0"/>
              <a:t>Types of Task Analysis</a:t>
            </a:r>
            <a:endParaRPr lang="zh-CN" altLang="en-US" dirty="0"/>
          </a:p>
        </p:txBody>
      </p:sp>
      <p:sp>
        <p:nvSpPr>
          <p:cNvPr id="3" name="内容占位符 2">
            <a:extLst>
              <a:ext uri="{FF2B5EF4-FFF2-40B4-BE49-F238E27FC236}">
                <a16:creationId xmlns:a16="http://schemas.microsoft.com/office/drawing/2014/main" id="{8F1677B3-E05A-464A-8C0C-2A5F36FC3C91}"/>
              </a:ext>
            </a:extLst>
          </p:cNvPr>
          <p:cNvSpPr>
            <a:spLocks noGrp="1"/>
          </p:cNvSpPr>
          <p:nvPr>
            <p:ph idx="1"/>
          </p:nvPr>
        </p:nvSpPr>
        <p:spPr/>
        <p:txBody>
          <a:bodyPr/>
          <a:lstStyle/>
          <a:p>
            <a:pPr fontAlgn="base"/>
            <a:r>
              <a:rPr lang="en-US" altLang="zh-CN" dirty="0"/>
              <a:t>There are several types of task analysis but among the most common techniques used are:</a:t>
            </a:r>
          </a:p>
          <a:p>
            <a:pPr lvl="1" fontAlgn="base"/>
            <a:r>
              <a:rPr lang="en-US" altLang="zh-CN" b="1" dirty="0"/>
              <a:t>Cognitive Task Analysis</a:t>
            </a:r>
            <a:r>
              <a:rPr lang="en-US" altLang="zh-CN" dirty="0"/>
              <a:t> is focused on understanding tasks that require decision-making, problem-solving, memory, attention and judgement.</a:t>
            </a:r>
          </a:p>
          <a:p>
            <a:pPr lvl="1" fontAlgn="base"/>
            <a:r>
              <a:rPr lang="en-US" altLang="zh-CN" b="1" dirty="0"/>
              <a:t>Hierarchical Task Analysis</a:t>
            </a:r>
            <a:r>
              <a:rPr lang="en-US" altLang="zh-CN" dirty="0"/>
              <a:t> is focused on decomposing a high-level task subtasks. </a:t>
            </a:r>
          </a:p>
          <a:p>
            <a:endParaRPr lang="zh-CN" altLang="en-US" dirty="0"/>
          </a:p>
        </p:txBody>
      </p:sp>
    </p:spTree>
    <p:extLst>
      <p:ext uri="{BB962C8B-B14F-4D97-AF65-F5344CB8AC3E}">
        <p14:creationId xmlns:p14="http://schemas.microsoft.com/office/powerpoint/2010/main" val="3627023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F1B0B-3FE0-47EE-8EAD-BFC89317FEB5}"/>
              </a:ext>
            </a:extLst>
          </p:cNvPr>
          <p:cNvSpPr>
            <a:spLocks noGrp="1"/>
          </p:cNvSpPr>
          <p:nvPr>
            <p:ph type="title"/>
          </p:nvPr>
        </p:nvSpPr>
        <p:spPr/>
        <p:txBody>
          <a:bodyPr/>
          <a:lstStyle/>
          <a:p>
            <a:r>
              <a:rPr lang="en-US" altLang="zh-CN" b="1" dirty="0"/>
              <a:t>How to Conduct a Task Analysis</a:t>
            </a:r>
            <a:endParaRPr lang="zh-CN" altLang="en-US" dirty="0"/>
          </a:p>
        </p:txBody>
      </p:sp>
      <p:sp>
        <p:nvSpPr>
          <p:cNvPr id="3" name="内容占位符 2">
            <a:extLst>
              <a:ext uri="{FF2B5EF4-FFF2-40B4-BE49-F238E27FC236}">
                <a16:creationId xmlns:a16="http://schemas.microsoft.com/office/drawing/2014/main" id="{3C5E1E8A-F69F-4D4B-A460-7FF617294698}"/>
              </a:ext>
            </a:extLst>
          </p:cNvPr>
          <p:cNvSpPr>
            <a:spLocks noGrp="1"/>
          </p:cNvSpPr>
          <p:nvPr>
            <p:ph idx="1"/>
          </p:nvPr>
        </p:nvSpPr>
        <p:spPr>
          <a:xfrm>
            <a:off x="838200" y="1825625"/>
            <a:ext cx="10877550" cy="4832350"/>
          </a:xfrm>
        </p:spPr>
        <p:txBody>
          <a:bodyPr>
            <a:normAutofit fontScale="92500"/>
          </a:bodyPr>
          <a:lstStyle/>
          <a:p>
            <a:pPr marL="0" lvl="0" indent="0" eaLnBrk="0" fontAlgn="base" hangingPunct="0">
              <a:lnSpc>
                <a:spcPct val="100000"/>
              </a:lnSpc>
              <a:spcBef>
                <a:spcPct val="0"/>
              </a:spcBef>
              <a:spcAft>
                <a:spcPct val="0"/>
              </a:spcAft>
              <a:buNone/>
            </a:pPr>
            <a:r>
              <a:rPr lang="zh-CN" altLang="zh-CN" dirty="0">
                <a:solidFill>
                  <a:srgbClr val="333333"/>
                </a:solidFill>
                <a:latin typeface="Times New Roman" panose="02020603050405020304" pitchFamily="18" charset="0"/>
                <a:ea typeface="Helvetica" panose="020B0604020202020204" pitchFamily="34" charset="0"/>
                <a:cs typeface="Times New Roman" panose="02020603050405020304" pitchFamily="18" charset="0"/>
              </a:rPr>
              <a:t>Your task analysis may have several levels of inquiry, from general to very specific.  In addition to market research, competitive analysis, and web metrics analysis, you can identify top tasks through various user research techniques. </a:t>
            </a:r>
            <a:endParaRPr lang="zh-CN" altLang="zh-CN" sz="24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zh-CN" altLang="zh-CN" dirty="0">
                <a:solidFill>
                  <a:srgbClr val="333333"/>
                </a:solidFill>
                <a:latin typeface="Times New Roman" panose="02020603050405020304" pitchFamily="18" charset="0"/>
                <a:ea typeface="Helvetica" panose="020B0604020202020204" pitchFamily="34" charset="0"/>
                <a:cs typeface="Times New Roman" panose="02020603050405020304" pitchFamily="18" charset="0"/>
              </a:rPr>
              <a:t>UXPA’s </a:t>
            </a:r>
            <a:r>
              <a:rPr lang="zh-CN" altLang="zh-CN" dirty="0">
                <a:solidFill>
                  <a:srgbClr val="6F57B5"/>
                </a:solidFill>
                <a:latin typeface="Times New Roman" panose="02020603050405020304" pitchFamily="18" charset="0"/>
                <a:ea typeface="Helvetica" panose="020B0604020202020204" pitchFamily="34" charset="0"/>
                <a:cs typeface="Times New Roman" panose="02020603050405020304" pitchFamily="18" charset="0"/>
                <a:hlinkClick r:id="rId2"/>
              </a:rPr>
              <a:t>Usability Body of Knowledge</a:t>
            </a:r>
            <a:r>
              <a:rPr lang="zh-CN" altLang="zh-CN" dirty="0">
                <a:solidFill>
                  <a:srgbClr val="333333"/>
                </a:solidFill>
                <a:latin typeface="Times New Roman" panose="02020603050405020304" pitchFamily="18" charset="0"/>
                <a:ea typeface="Helvetica" panose="020B0604020202020204" pitchFamily="34" charset="0"/>
                <a:cs typeface="Times New Roman" panose="02020603050405020304" pitchFamily="18" charset="0"/>
              </a:rPr>
              <a:t> breaks down the process for decomposing a high-level task into the following steps</a:t>
            </a:r>
            <a:r>
              <a:rPr lang="zh-CN" altLang="zh-CN" u="sng" dirty="0">
                <a:solidFill>
                  <a:srgbClr val="333333"/>
                </a:solidFill>
                <a:latin typeface="Times New Roman" panose="02020603050405020304" pitchFamily="18" charset="0"/>
                <a:ea typeface="Helvetica" panose="020B0604020202020204" pitchFamily="34" charset="0"/>
                <a:cs typeface="Times New Roman" panose="02020603050405020304" pitchFamily="18" charset="0"/>
              </a:rPr>
              <a:t>:</a:t>
            </a:r>
            <a:endParaRPr lang="zh-CN" altLang="zh-CN" sz="2400" u="sng" dirty="0">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FontTx/>
              <a:buAutoNum type="arabicPeriod"/>
            </a:pPr>
            <a:r>
              <a:rPr lang="zh-CN" altLang="zh-CN" u="sng" dirty="0">
                <a:solidFill>
                  <a:srgbClr val="333333"/>
                </a:solidFill>
                <a:latin typeface="Times New Roman" panose="02020603050405020304" pitchFamily="18" charset="0"/>
                <a:ea typeface="inherit"/>
                <a:cs typeface="Times New Roman" panose="02020603050405020304" pitchFamily="18" charset="0"/>
              </a:rPr>
              <a:t>Identify the task to be analyzed.</a:t>
            </a:r>
          </a:p>
          <a:p>
            <a:pPr marL="457200" lvl="1" indent="0" eaLnBrk="0" fontAlgn="base" hangingPunct="0">
              <a:lnSpc>
                <a:spcPct val="100000"/>
              </a:lnSpc>
              <a:spcBef>
                <a:spcPct val="0"/>
              </a:spcBef>
              <a:spcAft>
                <a:spcPct val="0"/>
              </a:spcAft>
              <a:buFontTx/>
              <a:buAutoNum type="arabicPeriod"/>
            </a:pPr>
            <a:r>
              <a:rPr lang="zh-CN" altLang="zh-CN" u="sng" dirty="0">
                <a:solidFill>
                  <a:srgbClr val="333333"/>
                </a:solidFill>
                <a:latin typeface="Times New Roman" panose="02020603050405020304" pitchFamily="18" charset="0"/>
                <a:ea typeface="inherit"/>
                <a:cs typeface="Times New Roman" panose="02020603050405020304" pitchFamily="18" charset="0"/>
              </a:rPr>
              <a:t>Break this high-level task down into 4 to 8 subtasks.  The subtask should be specified in terms of objectives and, between them, should cover the whole area of interest.</a:t>
            </a:r>
          </a:p>
          <a:p>
            <a:pPr marL="457200" lvl="1" indent="0" eaLnBrk="0" fontAlgn="base" hangingPunct="0">
              <a:lnSpc>
                <a:spcPct val="100000"/>
              </a:lnSpc>
              <a:spcBef>
                <a:spcPct val="0"/>
              </a:spcBef>
              <a:spcAft>
                <a:spcPct val="0"/>
              </a:spcAft>
              <a:buFontTx/>
              <a:buAutoNum type="arabicPeriod"/>
            </a:pPr>
            <a:r>
              <a:rPr lang="zh-CN" altLang="zh-CN" u="sng" dirty="0">
                <a:solidFill>
                  <a:srgbClr val="333333"/>
                </a:solidFill>
                <a:latin typeface="Times New Roman" panose="02020603050405020304" pitchFamily="18" charset="0"/>
                <a:ea typeface="inherit"/>
                <a:cs typeface="Times New Roman" panose="02020603050405020304" pitchFamily="18" charset="0"/>
              </a:rPr>
              <a:t>Draw a layered task diagram of each subtasks ensuring that it is complete</a:t>
            </a:r>
          </a:p>
          <a:p>
            <a:pPr marL="457200" lvl="1" indent="0" eaLnBrk="0" fontAlgn="base" hangingPunct="0">
              <a:lnSpc>
                <a:spcPct val="100000"/>
              </a:lnSpc>
              <a:spcBef>
                <a:spcPct val="0"/>
              </a:spcBef>
              <a:spcAft>
                <a:spcPct val="0"/>
              </a:spcAft>
              <a:buFontTx/>
              <a:buAutoNum type="arabicPeriod"/>
            </a:pPr>
            <a:r>
              <a:rPr lang="zh-CN" altLang="zh-CN" u="sng" dirty="0">
                <a:solidFill>
                  <a:srgbClr val="333333"/>
                </a:solidFill>
                <a:latin typeface="Times New Roman" panose="02020603050405020304" pitchFamily="18" charset="0"/>
                <a:ea typeface="inherit"/>
                <a:cs typeface="Times New Roman" panose="02020603050405020304" pitchFamily="18" charset="0"/>
              </a:rPr>
              <a:t>Produce a written account as well as the decomposition diagram.</a:t>
            </a:r>
          </a:p>
          <a:p>
            <a:pPr marL="457200" lvl="1" indent="0" eaLnBrk="0" fontAlgn="base" hangingPunct="0">
              <a:lnSpc>
                <a:spcPct val="100000"/>
              </a:lnSpc>
              <a:spcBef>
                <a:spcPct val="0"/>
              </a:spcBef>
              <a:spcAft>
                <a:spcPct val="0"/>
              </a:spcAft>
              <a:buFontTx/>
              <a:buAutoNum type="arabicPeriod"/>
            </a:pPr>
            <a:r>
              <a:rPr lang="zh-CN" altLang="zh-CN" u="sng" dirty="0">
                <a:solidFill>
                  <a:srgbClr val="333333"/>
                </a:solidFill>
                <a:latin typeface="Times New Roman" panose="02020603050405020304" pitchFamily="18" charset="0"/>
                <a:ea typeface="inherit"/>
                <a:cs typeface="Times New Roman" panose="02020603050405020304" pitchFamily="18" charset="0"/>
              </a:rPr>
              <a:t>Present the analysis to someone else who has not been involved in the decomposition but who knows the tasks well enough to check for consistency</a:t>
            </a:r>
            <a:endParaRPr lang="zh-CN" altLang="zh-CN" u="sng" dirty="0">
              <a:solidFill>
                <a:srgbClr val="333333"/>
              </a:solidFill>
              <a:latin typeface="Times New Roman" panose="02020603050405020304" pitchFamily="18" charset="0"/>
              <a:ea typeface="Helvetica" panose="020B0604020202020204" pitchFamily="34" charset="0"/>
              <a:cs typeface="Times New Roman" panose="02020603050405020304" pitchFamily="18" charset="0"/>
            </a:endParaRPr>
          </a:p>
          <a:p>
            <a:pPr marL="0" lvl="0" indent="0" eaLnBrk="0" fontAlgn="base" hangingPunct="0">
              <a:lnSpc>
                <a:spcPct val="100000"/>
              </a:lnSpc>
              <a:spcBef>
                <a:spcPct val="0"/>
              </a:spcBef>
              <a:spcAft>
                <a:spcPct val="0"/>
              </a:spcAft>
              <a:buNone/>
            </a:pPr>
            <a:endParaRPr lang="zh-CN" altLang="zh-CN" u="sng" dirty="0">
              <a:solidFill>
                <a:srgbClr val="6F57B5"/>
              </a:solidFill>
              <a:latin typeface="Times New Roman" panose="02020603050405020304" pitchFamily="18" charset="0"/>
              <a:ea typeface="Helvetica" panose="020B0604020202020204" pitchFamily="34"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F0E24E1D-0ED8-4187-B216-CAB44DF5083E}"/>
              </a:ext>
            </a:extLst>
          </p:cNvPr>
          <p:cNvSpPr>
            <a:spLocks noChangeArrowheads="1"/>
          </p:cNvSpPr>
          <p:nvPr/>
        </p:nvSpPr>
        <p:spPr bwMode="auto">
          <a:xfrm>
            <a:off x="0" y="72167"/>
            <a:ext cx="240439" cy="312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sng" strike="noStrike" cap="none" normalizeH="0" baseline="0" dirty="0">
              <a:ln>
                <a:noFill/>
              </a:ln>
              <a:solidFill>
                <a:srgbClr val="6F57B5"/>
              </a:solidFill>
              <a:effectLst/>
              <a:latin typeface="Arial" panose="020B0604020202020204" pitchFamily="34" charset="0"/>
              <a:ea typeface="Helvetica" panose="020B0604020202020204" pitchFamily="34" charset="0"/>
            </a:endParaRPr>
          </a:p>
        </p:txBody>
      </p:sp>
      <p:pic>
        <p:nvPicPr>
          <p:cNvPr id="2052" name="Picture 4" descr="Site exit disclaimer">
            <a:hlinkClick r:id="rId3"/>
            <a:extLst>
              <a:ext uri="{FF2B5EF4-FFF2-40B4-BE49-F238E27FC236}">
                <a16:creationId xmlns:a16="http://schemas.microsoft.com/office/drawing/2014/main" id="{023B1D1F-D224-43B5-8AA6-5A9D99DFC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638" y="-547688"/>
            <a:ext cx="104775" cy="9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03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00891-DDD4-4025-AE5D-0DF25DF6EC9D}"/>
              </a:ext>
            </a:extLst>
          </p:cNvPr>
          <p:cNvSpPr>
            <a:spLocks noGrp="1"/>
          </p:cNvSpPr>
          <p:nvPr>
            <p:ph type="title"/>
          </p:nvPr>
        </p:nvSpPr>
        <p:spPr/>
        <p:txBody>
          <a:bodyPr/>
          <a:lstStyle/>
          <a:p>
            <a:r>
              <a:rPr lang="en-US" altLang="zh-CN" dirty="0"/>
              <a:t>Task Analysis Practice</a:t>
            </a:r>
            <a:endParaRPr lang="zh-CN" altLang="en-US" dirty="0"/>
          </a:p>
        </p:txBody>
      </p:sp>
      <p:sp>
        <p:nvSpPr>
          <p:cNvPr id="3" name="内容占位符 2">
            <a:extLst>
              <a:ext uri="{FF2B5EF4-FFF2-40B4-BE49-F238E27FC236}">
                <a16:creationId xmlns:a16="http://schemas.microsoft.com/office/drawing/2014/main" id="{960CD00B-F50E-4889-9946-B60EBB74AA34}"/>
              </a:ext>
            </a:extLst>
          </p:cNvPr>
          <p:cNvSpPr>
            <a:spLocks noGrp="1"/>
          </p:cNvSpPr>
          <p:nvPr>
            <p:ph idx="1"/>
          </p:nvPr>
        </p:nvSpPr>
        <p:spPr/>
        <p:txBody>
          <a:bodyPr/>
          <a:lstStyle/>
          <a:p>
            <a:r>
              <a:rPr lang="en-US" altLang="zh-CN" dirty="0"/>
              <a:t>User: students who want to know more our university.</a:t>
            </a:r>
          </a:p>
          <a:p>
            <a:r>
              <a:rPr lang="en-US" altLang="zh-CN" dirty="0"/>
              <a:t>Goal: decide whether to apply or not?</a:t>
            </a:r>
          </a:p>
          <a:p>
            <a:r>
              <a:rPr lang="en-US" altLang="zh-CN" dirty="0"/>
              <a:t>Task:</a:t>
            </a:r>
            <a:endParaRPr lang="zh-CN" altLang="en-US" dirty="0"/>
          </a:p>
        </p:txBody>
      </p:sp>
    </p:spTree>
    <p:extLst>
      <p:ext uri="{BB962C8B-B14F-4D97-AF65-F5344CB8AC3E}">
        <p14:creationId xmlns:p14="http://schemas.microsoft.com/office/powerpoint/2010/main" val="409762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00891-DDD4-4025-AE5D-0DF25DF6EC9D}"/>
              </a:ext>
            </a:extLst>
          </p:cNvPr>
          <p:cNvSpPr>
            <a:spLocks noGrp="1"/>
          </p:cNvSpPr>
          <p:nvPr>
            <p:ph type="title"/>
          </p:nvPr>
        </p:nvSpPr>
        <p:spPr/>
        <p:txBody>
          <a:bodyPr/>
          <a:lstStyle/>
          <a:p>
            <a:r>
              <a:rPr lang="en-US" altLang="zh-CN" dirty="0"/>
              <a:t>Task Analysis Practice</a:t>
            </a:r>
            <a:endParaRPr lang="zh-CN" altLang="en-US" dirty="0"/>
          </a:p>
        </p:txBody>
      </p:sp>
      <p:sp>
        <p:nvSpPr>
          <p:cNvPr id="3" name="内容占位符 2">
            <a:extLst>
              <a:ext uri="{FF2B5EF4-FFF2-40B4-BE49-F238E27FC236}">
                <a16:creationId xmlns:a16="http://schemas.microsoft.com/office/drawing/2014/main" id="{960CD00B-F50E-4889-9946-B60EBB74AA34}"/>
              </a:ext>
            </a:extLst>
          </p:cNvPr>
          <p:cNvSpPr>
            <a:spLocks noGrp="1"/>
          </p:cNvSpPr>
          <p:nvPr>
            <p:ph idx="1"/>
          </p:nvPr>
        </p:nvSpPr>
        <p:spPr/>
        <p:txBody>
          <a:bodyPr/>
          <a:lstStyle/>
          <a:p>
            <a:r>
              <a:rPr lang="en-US" altLang="zh-CN" dirty="0"/>
              <a:t>User: parents? </a:t>
            </a:r>
          </a:p>
          <a:p>
            <a:r>
              <a:rPr lang="en-US" altLang="zh-CN" dirty="0"/>
              <a:t>Goal: decide whether to apply or not?</a:t>
            </a:r>
          </a:p>
          <a:p>
            <a:r>
              <a:rPr lang="en-US" altLang="zh-CN" dirty="0"/>
              <a:t>Task:</a:t>
            </a:r>
            <a:endParaRPr lang="zh-CN" altLang="en-US" dirty="0"/>
          </a:p>
        </p:txBody>
      </p:sp>
    </p:spTree>
    <p:extLst>
      <p:ext uri="{BB962C8B-B14F-4D97-AF65-F5344CB8AC3E}">
        <p14:creationId xmlns:p14="http://schemas.microsoft.com/office/powerpoint/2010/main" val="79448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B1CFA-20B7-410C-99E7-23D6038876E8}"/>
              </a:ext>
            </a:extLst>
          </p:cNvPr>
          <p:cNvSpPr>
            <a:spLocks noGrp="1"/>
          </p:cNvSpPr>
          <p:nvPr>
            <p:ph type="title"/>
          </p:nvPr>
        </p:nvSpPr>
        <p:spPr/>
        <p:txBody>
          <a:bodyPr/>
          <a:lstStyle/>
          <a:p>
            <a:r>
              <a:rPr lang="en-US" altLang="zh-CN" dirty="0"/>
              <a:t>How to write a manual in your mind?</a:t>
            </a:r>
            <a:endParaRPr lang="zh-CN" altLang="en-US" dirty="0"/>
          </a:p>
        </p:txBody>
      </p:sp>
      <p:sp>
        <p:nvSpPr>
          <p:cNvPr id="3" name="内容占位符 2">
            <a:extLst>
              <a:ext uri="{FF2B5EF4-FFF2-40B4-BE49-F238E27FC236}">
                <a16:creationId xmlns:a16="http://schemas.microsoft.com/office/drawing/2014/main" id="{DE0A73F1-B495-4190-9A89-4BE03F5712EB}"/>
              </a:ext>
            </a:extLst>
          </p:cNvPr>
          <p:cNvSpPr>
            <a:spLocks noGrp="1"/>
          </p:cNvSpPr>
          <p:nvPr>
            <p:ph idx="1"/>
          </p:nvPr>
        </p:nvSpPr>
        <p:spPr/>
        <p:txBody>
          <a:bodyPr/>
          <a:lstStyle/>
          <a:p>
            <a:endParaRPr lang="zh-CN" altLang="en-US" dirty="0"/>
          </a:p>
        </p:txBody>
      </p:sp>
      <p:pic>
        <p:nvPicPr>
          <p:cNvPr id="4" name="Picture 2">
            <a:extLst>
              <a:ext uri="{FF2B5EF4-FFF2-40B4-BE49-F238E27FC236}">
                <a16:creationId xmlns:a16="http://schemas.microsoft.com/office/drawing/2014/main" id="{0415AE82-4F6A-4C11-8115-31C100B56F5D}"/>
              </a:ext>
            </a:extLst>
          </p:cNvPr>
          <p:cNvPicPr>
            <a:picLocks noChangeAspect="1" noChangeArrowheads="1"/>
          </p:cNvPicPr>
          <p:nvPr/>
        </p:nvPicPr>
        <p:blipFill>
          <a:blip r:embed="rId2" cstate="print"/>
          <a:srcRect/>
          <a:stretch>
            <a:fillRect/>
          </a:stretch>
        </p:blipFill>
        <p:spPr bwMode="auto">
          <a:xfrm>
            <a:off x="4345824" y="1998531"/>
            <a:ext cx="2820985" cy="4005525"/>
          </a:xfrm>
          <a:prstGeom prst="rect">
            <a:avLst/>
          </a:prstGeom>
          <a:noFill/>
          <a:ln w="9525">
            <a:noFill/>
            <a:miter lim="800000"/>
            <a:headEnd/>
            <a:tailEnd/>
          </a:ln>
          <a:effectLst/>
        </p:spPr>
      </p:pic>
    </p:spTree>
    <p:extLst>
      <p:ext uri="{BB962C8B-B14F-4D97-AF65-F5344CB8AC3E}">
        <p14:creationId xmlns:p14="http://schemas.microsoft.com/office/powerpoint/2010/main" val="3887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xit" presetSubtype="16" fill="hold" nodeType="clickEffect">
                                  <p:stCondLst>
                                    <p:cond delay="0"/>
                                  </p:stCondLst>
                                  <p:childTnLst>
                                    <p:animEffect transition="out" filter="diamond(in)">
                                      <p:cBhvr>
                                        <p:cTn id="13" dur="2000"/>
                                        <p:tgtEl>
                                          <p:spTgt spid="4"/>
                                        </p:tgtEl>
                                      </p:cBhvr>
                                    </p:animEffect>
                                    <p:set>
                                      <p:cBhvr>
                                        <p:cTn id="14"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83125-EC48-4EE1-85BE-7D9F3C2F6A2C}"/>
              </a:ext>
            </a:extLst>
          </p:cNvPr>
          <p:cNvSpPr>
            <a:spLocks noGrp="1"/>
          </p:cNvSpPr>
          <p:nvPr>
            <p:ph type="title"/>
          </p:nvPr>
        </p:nvSpPr>
        <p:spPr/>
        <p:txBody>
          <a:bodyPr/>
          <a:lstStyle/>
          <a:p>
            <a:r>
              <a:rPr lang="en-US" altLang="zh-CN" b="1" dirty="0">
                <a:solidFill>
                  <a:srgbClr val="FF0000"/>
                </a:solidFill>
              </a:rPr>
              <a:t>User research---persona</a:t>
            </a:r>
            <a:endParaRPr lang="zh-CN" altLang="en-US" b="1" dirty="0">
              <a:solidFill>
                <a:srgbClr val="FF0000"/>
              </a:solidFill>
            </a:endParaRPr>
          </a:p>
        </p:txBody>
      </p:sp>
      <p:sp>
        <p:nvSpPr>
          <p:cNvPr id="3" name="内容占位符 2">
            <a:extLst>
              <a:ext uri="{FF2B5EF4-FFF2-40B4-BE49-F238E27FC236}">
                <a16:creationId xmlns:a16="http://schemas.microsoft.com/office/drawing/2014/main" id="{7634C5DB-CFE5-426D-849D-846EE27E6661}"/>
              </a:ext>
            </a:extLst>
          </p:cNvPr>
          <p:cNvSpPr>
            <a:spLocks noGrp="1"/>
          </p:cNvSpPr>
          <p:nvPr>
            <p:ph idx="1"/>
          </p:nvPr>
        </p:nvSpPr>
        <p:spPr/>
        <p:txBody>
          <a:bodyPr/>
          <a:lstStyle/>
          <a:p>
            <a:r>
              <a:rPr lang="en-US" altLang="zh-CN" dirty="0"/>
              <a:t>The creation of a representative user based on available data and user interviews.  Though the personal details of the persona may be fiction, the information used to create the user type is not.</a:t>
            </a:r>
          </a:p>
          <a:p>
            <a:endParaRPr lang="en-US" altLang="zh-CN" dirty="0"/>
          </a:p>
          <a:p>
            <a:endParaRPr lang="zh-CN" altLang="en-US" dirty="0"/>
          </a:p>
        </p:txBody>
      </p:sp>
    </p:spTree>
    <p:extLst>
      <p:ext uri="{BB962C8B-B14F-4D97-AF65-F5344CB8AC3E}">
        <p14:creationId xmlns:p14="http://schemas.microsoft.com/office/powerpoint/2010/main" val="138297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A00F5-4A36-466F-A979-DB2B6E4505A2}"/>
              </a:ext>
            </a:extLst>
          </p:cNvPr>
          <p:cNvSpPr>
            <a:spLocks noGrp="1"/>
          </p:cNvSpPr>
          <p:nvPr>
            <p:ph type="title"/>
          </p:nvPr>
        </p:nvSpPr>
        <p:spPr/>
        <p:txBody>
          <a:bodyPr/>
          <a:lstStyle/>
          <a:p>
            <a:r>
              <a:rPr lang="en-US" altLang="zh-CN" b="1" dirty="0"/>
              <a:t>Persona</a:t>
            </a:r>
            <a:endParaRPr lang="zh-CN" altLang="en-US" b="1" dirty="0"/>
          </a:p>
        </p:txBody>
      </p:sp>
      <p:sp>
        <p:nvSpPr>
          <p:cNvPr id="3" name="内容占位符 2">
            <a:extLst>
              <a:ext uri="{FF2B5EF4-FFF2-40B4-BE49-F238E27FC236}">
                <a16:creationId xmlns:a16="http://schemas.microsoft.com/office/drawing/2014/main" id="{0D67CEB3-DD50-40B3-B984-304B0BB3AE53}"/>
              </a:ext>
            </a:extLst>
          </p:cNvPr>
          <p:cNvSpPr>
            <a:spLocks noGrp="1"/>
          </p:cNvSpPr>
          <p:nvPr>
            <p:ph idx="1"/>
          </p:nvPr>
        </p:nvSpPr>
        <p:spPr/>
        <p:txBody>
          <a:bodyPr>
            <a:normAutofit fontScale="92500" lnSpcReduction="10000"/>
          </a:bodyPr>
          <a:lstStyle/>
          <a:p>
            <a:r>
              <a:rPr lang="en-US" altLang="zh-CN" dirty="0"/>
              <a:t>The purpose of personas is to create reliable and realistic representations of your </a:t>
            </a:r>
            <a:r>
              <a:rPr lang="en-US" altLang="zh-CN" dirty="0">
                <a:solidFill>
                  <a:srgbClr val="FF0000"/>
                </a:solidFill>
              </a:rPr>
              <a:t>key audience segments </a:t>
            </a:r>
            <a:r>
              <a:rPr lang="en-US" altLang="zh-CN" dirty="0"/>
              <a:t>for reference. These representations should be based on </a:t>
            </a:r>
            <a:r>
              <a:rPr lang="en-US" altLang="zh-CN" dirty="0">
                <a:solidFill>
                  <a:srgbClr val="FF0000"/>
                </a:solidFill>
              </a:rPr>
              <a:t>qualitative and some quantitative</a:t>
            </a:r>
            <a:r>
              <a:rPr lang="en-US" altLang="zh-CN" dirty="0"/>
              <a:t> </a:t>
            </a:r>
            <a:r>
              <a:rPr lang="en-US" altLang="zh-CN" u="sng" dirty="0">
                <a:hlinkClick r:id="rId2"/>
              </a:rPr>
              <a:t>user research</a:t>
            </a:r>
            <a:r>
              <a:rPr lang="en-US" altLang="zh-CN" dirty="0"/>
              <a:t> and </a:t>
            </a:r>
            <a:r>
              <a:rPr lang="en-US" altLang="zh-CN" u="sng" dirty="0">
                <a:hlinkClick r:id="rId3"/>
              </a:rPr>
              <a:t>web analytics</a:t>
            </a:r>
            <a:r>
              <a:rPr lang="en-US" altLang="zh-CN" dirty="0"/>
              <a:t>. Remember, your personas are only as good as the research behind them. </a:t>
            </a:r>
          </a:p>
          <a:p>
            <a:r>
              <a:rPr lang="en-US" altLang="zh-CN" dirty="0"/>
              <a:t>Effective personas:</a:t>
            </a:r>
          </a:p>
          <a:p>
            <a:pPr lvl="1" fontAlgn="base"/>
            <a:r>
              <a:rPr lang="en-US" altLang="zh-CN" dirty="0"/>
              <a:t>Represent a </a:t>
            </a:r>
            <a:r>
              <a:rPr lang="en-US" altLang="zh-CN" dirty="0">
                <a:solidFill>
                  <a:srgbClr val="FF0000"/>
                </a:solidFill>
              </a:rPr>
              <a:t>major user group </a:t>
            </a:r>
            <a:r>
              <a:rPr lang="en-US" altLang="zh-CN" dirty="0"/>
              <a:t>for your website</a:t>
            </a:r>
          </a:p>
          <a:p>
            <a:pPr lvl="1" fontAlgn="base"/>
            <a:r>
              <a:rPr lang="en-US" altLang="zh-CN" dirty="0"/>
              <a:t>Express and focus on the </a:t>
            </a:r>
            <a:r>
              <a:rPr lang="en-US" altLang="zh-CN" dirty="0">
                <a:solidFill>
                  <a:srgbClr val="FF0000"/>
                </a:solidFill>
              </a:rPr>
              <a:t>major needs and expectations </a:t>
            </a:r>
            <a:r>
              <a:rPr lang="en-US" altLang="zh-CN" dirty="0"/>
              <a:t>of the most important user groups</a:t>
            </a:r>
          </a:p>
          <a:p>
            <a:pPr lvl="1" fontAlgn="base"/>
            <a:r>
              <a:rPr lang="en-US" altLang="zh-CN" dirty="0"/>
              <a:t>Give </a:t>
            </a:r>
            <a:r>
              <a:rPr lang="en-US" altLang="zh-CN" dirty="0">
                <a:solidFill>
                  <a:srgbClr val="FF0000"/>
                </a:solidFill>
              </a:rPr>
              <a:t>a clear picture of the user's expectations </a:t>
            </a:r>
            <a:r>
              <a:rPr lang="en-US" altLang="zh-CN" dirty="0"/>
              <a:t>and </a:t>
            </a:r>
            <a:r>
              <a:rPr lang="en-US" altLang="zh-CN" dirty="0">
                <a:solidFill>
                  <a:srgbClr val="FF0000"/>
                </a:solidFill>
              </a:rPr>
              <a:t>how they're likely to use the site.</a:t>
            </a:r>
          </a:p>
          <a:p>
            <a:pPr lvl="1" fontAlgn="base"/>
            <a:r>
              <a:rPr lang="en-US" altLang="zh-CN" dirty="0"/>
              <a:t>Aid in uncovering </a:t>
            </a:r>
            <a:r>
              <a:rPr lang="en-US" altLang="zh-CN" dirty="0">
                <a:solidFill>
                  <a:srgbClr val="FF0000"/>
                </a:solidFill>
              </a:rPr>
              <a:t>universal features and functionality</a:t>
            </a:r>
          </a:p>
          <a:p>
            <a:pPr lvl="1" fontAlgn="base"/>
            <a:r>
              <a:rPr lang="en-US" altLang="zh-CN" dirty="0"/>
              <a:t>Describe </a:t>
            </a:r>
            <a:r>
              <a:rPr lang="en-US" altLang="zh-CN" dirty="0">
                <a:solidFill>
                  <a:srgbClr val="FF0000"/>
                </a:solidFill>
              </a:rPr>
              <a:t>real people with backgrounds, goals, and values</a:t>
            </a:r>
          </a:p>
          <a:p>
            <a:endParaRPr lang="zh-CN" altLang="en-US" dirty="0"/>
          </a:p>
        </p:txBody>
      </p:sp>
    </p:spTree>
    <p:extLst>
      <p:ext uri="{BB962C8B-B14F-4D97-AF65-F5344CB8AC3E}">
        <p14:creationId xmlns:p14="http://schemas.microsoft.com/office/powerpoint/2010/main" val="225491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E5428-2214-4125-A0E2-29989163293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393536-B10E-4FD2-92DC-037BEA63281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F6D38E4-1EFA-42F4-AC96-7DF399D17D75}"/>
              </a:ext>
            </a:extLst>
          </p:cNvPr>
          <p:cNvPicPr>
            <a:picLocks noChangeAspect="1"/>
          </p:cNvPicPr>
          <p:nvPr/>
        </p:nvPicPr>
        <p:blipFill>
          <a:blip r:embed="rId2"/>
          <a:stretch>
            <a:fillRect/>
          </a:stretch>
        </p:blipFill>
        <p:spPr>
          <a:xfrm>
            <a:off x="200024" y="86837"/>
            <a:ext cx="11530013" cy="6771163"/>
          </a:xfrm>
          <a:prstGeom prst="rect">
            <a:avLst/>
          </a:prstGeom>
        </p:spPr>
      </p:pic>
    </p:spTree>
    <p:extLst>
      <p:ext uri="{BB962C8B-B14F-4D97-AF65-F5344CB8AC3E}">
        <p14:creationId xmlns:p14="http://schemas.microsoft.com/office/powerpoint/2010/main" val="49616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C6A73-3489-482A-8CFF-97CECB113D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F82668-8820-438D-90CB-F81AADDB8BB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3088FB4-DDD1-42A4-9E61-8F8C37D691D2}"/>
              </a:ext>
            </a:extLst>
          </p:cNvPr>
          <p:cNvPicPr>
            <a:picLocks noChangeAspect="1"/>
          </p:cNvPicPr>
          <p:nvPr/>
        </p:nvPicPr>
        <p:blipFill>
          <a:blip r:embed="rId2"/>
          <a:stretch>
            <a:fillRect/>
          </a:stretch>
        </p:blipFill>
        <p:spPr>
          <a:xfrm>
            <a:off x="-1" y="123502"/>
            <a:ext cx="12030076" cy="6718740"/>
          </a:xfrm>
          <a:prstGeom prst="rect">
            <a:avLst/>
          </a:prstGeom>
        </p:spPr>
      </p:pic>
    </p:spTree>
    <p:extLst>
      <p:ext uri="{BB962C8B-B14F-4D97-AF65-F5344CB8AC3E}">
        <p14:creationId xmlns:p14="http://schemas.microsoft.com/office/powerpoint/2010/main" val="235729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08D0C-94BA-454A-AA30-BCABB8512C18}"/>
              </a:ext>
            </a:extLst>
          </p:cNvPr>
          <p:cNvSpPr>
            <a:spLocks noGrp="1"/>
          </p:cNvSpPr>
          <p:nvPr>
            <p:ph type="title"/>
          </p:nvPr>
        </p:nvSpPr>
        <p:spPr/>
        <p:txBody>
          <a:bodyPr/>
          <a:lstStyle/>
          <a:p>
            <a:r>
              <a:rPr lang="en-US" altLang="zh-CN" b="1" dirty="0"/>
              <a:t>Benefits of Personas</a:t>
            </a:r>
            <a:endParaRPr lang="zh-CN" altLang="en-US" dirty="0"/>
          </a:p>
        </p:txBody>
      </p:sp>
      <p:sp>
        <p:nvSpPr>
          <p:cNvPr id="3" name="内容占位符 2">
            <a:extLst>
              <a:ext uri="{FF2B5EF4-FFF2-40B4-BE49-F238E27FC236}">
                <a16:creationId xmlns:a16="http://schemas.microsoft.com/office/drawing/2014/main" id="{723FCF4B-6B89-4002-9AB7-4BAD99BA39C2}"/>
              </a:ext>
            </a:extLst>
          </p:cNvPr>
          <p:cNvSpPr>
            <a:spLocks noGrp="1"/>
          </p:cNvSpPr>
          <p:nvPr>
            <p:ph idx="1"/>
          </p:nvPr>
        </p:nvSpPr>
        <p:spPr/>
        <p:txBody>
          <a:bodyPr>
            <a:normAutofit lnSpcReduction="10000"/>
          </a:bodyPr>
          <a:lstStyle/>
          <a:p>
            <a:pPr fontAlgn="base"/>
            <a:r>
              <a:rPr lang="en-US" altLang="zh-CN" dirty="0"/>
              <a:t>Personas help to focus decisions surrounding site components by adding a layer of real-world consideration to the conversation. They also offer a quick and inexpensive way to test and prioritize those features throughout the development process. In addition they can help:</a:t>
            </a:r>
          </a:p>
          <a:p>
            <a:pPr lvl="1" fontAlgn="base"/>
            <a:r>
              <a:rPr lang="en-US" altLang="zh-CN" dirty="0"/>
              <a:t>Stakeholders and leaders </a:t>
            </a:r>
            <a:r>
              <a:rPr lang="en-US" altLang="zh-CN" dirty="0">
                <a:solidFill>
                  <a:srgbClr val="FF0000"/>
                </a:solidFill>
              </a:rPr>
              <a:t>evaluate new site feature ideas</a:t>
            </a:r>
          </a:p>
          <a:p>
            <a:pPr lvl="1" fontAlgn="base"/>
            <a:r>
              <a:rPr lang="en-US" altLang="zh-CN" dirty="0"/>
              <a:t>Information architects </a:t>
            </a:r>
            <a:r>
              <a:rPr lang="en-US" altLang="zh-CN" dirty="0">
                <a:solidFill>
                  <a:srgbClr val="FF0000"/>
                </a:solidFill>
              </a:rPr>
              <a:t>develop informed wireframes, interface behaviors, and labeling</a:t>
            </a:r>
          </a:p>
          <a:p>
            <a:pPr lvl="1" fontAlgn="base"/>
            <a:r>
              <a:rPr lang="en-US" altLang="zh-CN" dirty="0"/>
              <a:t>Designers create </a:t>
            </a:r>
            <a:r>
              <a:rPr lang="en-US" altLang="zh-CN" dirty="0">
                <a:solidFill>
                  <a:srgbClr val="FF0000"/>
                </a:solidFill>
              </a:rPr>
              <a:t>the overall look and feel of the website</a:t>
            </a:r>
          </a:p>
          <a:p>
            <a:pPr lvl="1" fontAlgn="base"/>
            <a:r>
              <a:rPr lang="en-US" altLang="zh-CN" dirty="0"/>
              <a:t>System engineers/developers decide </a:t>
            </a:r>
            <a:r>
              <a:rPr lang="en-US" altLang="zh-CN" dirty="0">
                <a:solidFill>
                  <a:srgbClr val="FF0000"/>
                </a:solidFill>
              </a:rPr>
              <a:t>which approaches to take based on user behaviors</a:t>
            </a:r>
          </a:p>
          <a:p>
            <a:pPr lvl="1" fontAlgn="base"/>
            <a:r>
              <a:rPr lang="en-US" altLang="zh-CN" dirty="0"/>
              <a:t>Copy writers ensure site content is </a:t>
            </a:r>
            <a:r>
              <a:rPr lang="en-US" altLang="zh-CN" dirty="0">
                <a:solidFill>
                  <a:srgbClr val="FF0000"/>
                </a:solidFill>
              </a:rPr>
              <a:t>written to the appropriate audiences</a:t>
            </a:r>
          </a:p>
          <a:p>
            <a:endParaRPr lang="zh-CN" altLang="en-US" dirty="0"/>
          </a:p>
        </p:txBody>
      </p:sp>
    </p:spTree>
    <p:extLst>
      <p:ext uri="{BB962C8B-B14F-4D97-AF65-F5344CB8AC3E}">
        <p14:creationId xmlns:p14="http://schemas.microsoft.com/office/powerpoint/2010/main" val="132010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DB145-7236-491E-A7A9-EFB6AA477ABE}"/>
              </a:ext>
            </a:extLst>
          </p:cNvPr>
          <p:cNvSpPr>
            <a:spLocks noGrp="1"/>
          </p:cNvSpPr>
          <p:nvPr>
            <p:ph type="title"/>
          </p:nvPr>
        </p:nvSpPr>
        <p:spPr/>
        <p:txBody>
          <a:bodyPr/>
          <a:lstStyle/>
          <a:p>
            <a:r>
              <a:rPr lang="en-US" altLang="zh-CN" b="1" dirty="0"/>
              <a:t>Best Practices for Developing Personas</a:t>
            </a:r>
            <a:endParaRPr lang="zh-CN" altLang="en-US" dirty="0"/>
          </a:p>
        </p:txBody>
      </p:sp>
      <p:sp>
        <p:nvSpPr>
          <p:cNvPr id="3" name="内容占位符 2">
            <a:extLst>
              <a:ext uri="{FF2B5EF4-FFF2-40B4-BE49-F238E27FC236}">
                <a16:creationId xmlns:a16="http://schemas.microsoft.com/office/drawing/2014/main" id="{0BD58C9B-CBE3-4F33-8299-5EC885EAA085}"/>
              </a:ext>
            </a:extLst>
          </p:cNvPr>
          <p:cNvSpPr>
            <a:spLocks noGrp="1"/>
          </p:cNvSpPr>
          <p:nvPr>
            <p:ph idx="1"/>
          </p:nvPr>
        </p:nvSpPr>
        <p:spPr>
          <a:xfrm>
            <a:off x="142875" y="1825625"/>
            <a:ext cx="11858625" cy="4846638"/>
          </a:xfrm>
        </p:spPr>
        <p:txBody>
          <a:bodyPr>
            <a:normAutofit fontScale="92500" lnSpcReduction="20000"/>
          </a:bodyPr>
          <a:lstStyle/>
          <a:p>
            <a:r>
              <a:rPr lang="en-US" altLang="zh-CN" dirty="0"/>
              <a:t>Personas development belongs at the beginning of the project, as personas can inform site functionality, help uncover gaps, or highlight new opportunities.</a:t>
            </a:r>
          </a:p>
          <a:p>
            <a:pPr fontAlgn="base"/>
            <a:r>
              <a:rPr lang="en-US" altLang="zh-CN" dirty="0"/>
              <a:t>To ensure your personas are accurate representations of your users and have the support of your stakeholders throughout the process, you should:</a:t>
            </a:r>
          </a:p>
          <a:p>
            <a:pPr lvl="1" fontAlgn="base"/>
            <a:r>
              <a:rPr lang="en-US" altLang="zh-CN" b="1" dirty="0"/>
              <a:t>Conduct </a:t>
            </a:r>
            <a:r>
              <a:rPr lang="en-US" altLang="zh-CN" b="1" u="sng" dirty="0">
                <a:hlinkClick r:id="rId2"/>
              </a:rPr>
              <a:t>user research</a:t>
            </a:r>
            <a:r>
              <a:rPr lang="en-US" altLang="zh-CN" dirty="0"/>
              <a:t>: Answer the following questions: Who are your users and why are they using the system? What behaviors, assumptions, and expectations color their view of the system?</a:t>
            </a:r>
          </a:p>
          <a:p>
            <a:pPr lvl="1" fontAlgn="base"/>
            <a:r>
              <a:rPr lang="en-US" altLang="zh-CN" b="1" dirty="0"/>
              <a:t>Condense the research</a:t>
            </a:r>
            <a:r>
              <a:rPr lang="en-US" altLang="zh-CN" dirty="0"/>
              <a:t>: Look for themes/characteristics that are specific, relevant, and universal to the system and its users.</a:t>
            </a:r>
          </a:p>
          <a:p>
            <a:pPr lvl="1" fontAlgn="base"/>
            <a:r>
              <a:rPr lang="en-US" altLang="zh-CN" b="1" dirty="0"/>
              <a:t>Brainstorm</a:t>
            </a:r>
            <a:r>
              <a:rPr lang="en-US" altLang="zh-CN" dirty="0"/>
              <a:t>: Organize elements into persona groups that represent your target users. Name or classify each group.</a:t>
            </a:r>
          </a:p>
          <a:p>
            <a:pPr lvl="1" fontAlgn="base"/>
            <a:r>
              <a:rPr lang="en-US" altLang="zh-CN" b="1" dirty="0"/>
              <a:t>Refine</a:t>
            </a:r>
            <a:r>
              <a:rPr lang="en-US" altLang="zh-CN" dirty="0"/>
              <a:t>: Combine and prioritize the rough personas. Separate them into primary, secondary, and, if necessary, complementary categories. You should have roughly 3-5 personas and their identified characteristics.</a:t>
            </a:r>
          </a:p>
          <a:p>
            <a:pPr lvl="1" fontAlgn="base"/>
            <a:r>
              <a:rPr lang="en-US" altLang="zh-CN" b="1" dirty="0"/>
              <a:t>Make them realistic</a:t>
            </a:r>
            <a:r>
              <a:rPr lang="en-US" altLang="zh-CN" dirty="0"/>
              <a:t>: Develop the appropriate descriptions of each personas background, motivations, and expectations. Do not include a lot of personal information. Be relevant and serious; humor is not appropriate.</a:t>
            </a:r>
          </a:p>
          <a:p>
            <a:endParaRPr lang="zh-CN" altLang="en-US" dirty="0"/>
          </a:p>
        </p:txBody>
      </p:sp>
    </p:spTree>
    <p:extLst>
      <p:ext uri="{BB962C8B-B14F-4D97-AF65-F5344CB8AC3E}">
        <p14:creationId xmlns:p14="http://schemas.microsoft.com/office/powerpoint/2010/main" val="182101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2935E-73AE-4FF6-B6A4-A3B39788CFC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F5B734-FF07-40EE-954F-C0D0900D1BE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E58F142-508C-413F-A445-9D23590D4DA6}"/>
              </a:ext>
            </a:extLst>
          </p:cNvPr>
          <p:cNvPicPr>
            <a:picLocks noChangeAspect="1"/>
          </p:cNvPicPr>
          <p:nvPr/>
        </p:nvPicPr>
        <p:blipFill>
          <a:blip r:embed="rId2"/>
          <a:stretch>
            <a:fillRect/>
          </a:stretch>
        </p:blipFill>
        <p:spPr>
          <a:xfrm>
            <a:off x="1432560" y="147097"/>
            <a:ext cx="9326880" cy="6563805"/>
          </a:xfrm>
          <a:prstGeom prst="rect">
            <a:avLst/>
          </a:prstGeom>
        </p:spPr>
      </p:pic>
    </p:spTree>
    <p:extLst>
      <p:ext uri="{BB962C8B-B14F-4D97-AF65-F5344CB8AC3E}">
        <p14:creationId xmlns:p14="http://schemas.microsoft.com/office/powerpoint/2010/main" val="2294259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81A5E-9F2B-424A-94CA-7F7011092E1D}"/>
              </a:ext>
            </a:extLst>
          </p:cNvPr>
          <p:cNvSpPr>
            <a:spLocks noGrp="1"/>
          </p:cNvSpPr>
          <p:nvPr>
            <p:ph type="title"/>
          </p:nvPr>
        </p:nvSpPr>
        <p:spPr/>
        <p:txBody>
          <a:bodyPr/>
          <a:lstStyle/>
          <a:p>
            <a:r>
              <a:rPr lang="en-US" altLang="zh-CN" dirty="0"/>
              <a:t>Phase 3: persona birth and maturation</a:t>
            </a:r>
            <a:endParaRPr lang="zh-CN" altLang="en-US" dirty="0"/>
          </a:p>
        </p:txBody>
      </p:sp>
      <p:sp>
        <p:nvSpPr>
          <p:cNvPr id="3" name="内容占位符 2">
            <a:extLst>
              <a:ext uri="{FF2B5EF4-FFF2-40B4-BE49-F238E27FC236}">
                <a16:creationId xmlns:a16="http://schemas.microsoft.com/office/drawing/2014/main" id="{7BD8BF59-A7C5-4C16-A3FB-2EA5278BD02A}"/>
              </a:ext>
            </a:extLst>
          </p:cNvPr>
          <p:cNvSpPr>
            <a:spLocks noGrp="1"/>
          </p:cNvSpPr>
          <p:nvPr>
            <p:ph idx="1"/>
          </p:nvPr>
        </p:nvSpPr>
        <p:spPr/>
        <p:txBody>
          <a:bodyPr>
            <a:normAutofit fontScale="92500" lnSpcReduction="10000"/>
          </a:bodyPr>
          <a:lstStyle/>
          <a:p>
            <a:r>
              <a:rPr lang="en-US" altLang="zh-CN" dirty="0"/>
              <a:t>Creating  a  persona  campaign  plan  to  organize  your  work  in  birth  and  maturation and adulthood.</a:t>
            </a:r>
          </a:p>
          <a:p>
            <a:r>
              <a:rPr lang="en-US" altLang="zh-CN" dirty="0"/>
              <a:t>Introducing the personas (and the persona method) to the product team</a:t>
            </a:r>
          </a:p>
          <a:p>
            <a:r>
              <a:rPr lang="en-US" altLang="zh-CN" dirty="0"/>
              <a:t>Ensuring that the personas are understood, revered, and likely to be used (for example,</a:t>
            </a:r>
          </a:p>
          <a:p>
            <a:r>
              <a:rPr lang="en-US" altLang="zh-CN" dirty="0"/>
              <a:t>creating artifacts to progressively disclose persona details)</a:t>
            </a:r>
          </a:p>
          <a:p>
            <a:r>
              <a:rPr lang="en-US" altLang="zh-CN" dirty="0"/>
              <a:t>Managing the minor changes to the persona descriptions that become necessary after the personas are introduced.</a:t>
            </a:r>
          </a:p>
          <a:p>
            <a:pPr marL="0" indent="0">
              <a:buNone/>
            </a:pPr>
            <a:r>
              <a:rPr lang="en-US" altLang="zh-CN" dirty="0"/>
              <a:t>    </a:t>
            </a:r>
          </a:p>
          <a:p>
            <a:pPr marL="0" indent="0" algn="ctr">
              <a:buNone/>
            </a:pPr>
            <a:r>
              <a:rPr lang="en-US" altLang="zh-CN" i="1" dirty="0"/>
              <a:t>(The Persona Lifecycle by John Pruitt, Tamara Ad)</a:t>
            </a:r>
            <a:endParaRPr lang="zh-CN" altLang="en-US" i="1" dirty="0"/>
          </a:p>
        </p:txBody>
      </p:sp>
    </p:spTree>
    <p:extLst>
      <p:ext uri="{BB962C8B-B14F-4D97-AF65-F5344CB8AC3E}">
        <p14:creationId xmlns:p14="http://schemas.microsoft.com/office/powerpoint/2010/main" val="856075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67439-7D1E-4E32-9A53-B04DD7A79D2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076347A-48F2-4093-9E2A-7D735D5E0B9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0763784-7AFE-43F2-B5D5-7E4D3D3B9708}"/>
              </a:ext>
            </a:extLst>
          </p:cNvPr>
          <p:cNvPicPr>
            <a:picLocks noChangeAspect="1"/>
          </p:cNvPicPr>
          <p:nvPr/>
        </p:nvPicPr>
        <p:blipFill>
          <a:blip r:embed="rId2"/>
          <a:stretch>
            <a:fillRect/>
          </a:stretch>
        </p:blipFill>
        <p:spPr>
          <a:xfrm>
            <a:off x="2224849" y="1775597"/>
            <a:ext cx="7742301" cy="4001984"/>
          </a:xfrm>
          <a:prstGeom prst="rect">
            <a:avLst/>
          </a:prstGeom>
        </p:spPr>
      </p:pic>
    </p:spTree>
    <p:extLst>
      <p:ext uri="{BB962C8B-B14F-4D97-AF65-F5344CB8AC3E}">
        <p14:creationId xmlns:p14="http://schemas.microsoft.com/office/powerpoint/2010/main" val="110531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E0B6D-5C99-44A5-B43F-6B82EF7BD306}"/>
              </a:ext>
            </a:extLst>
          </p:cNvPr>
          <p:cNvSpPr>
            <a:spLocks noGrp="1"/>
          </p:cNvSpPr>
          <p:nvPr>
            <p:ph type="title"/>
          </p:nvPr>
        </p:nvSpPr>
        <p:spPr/>
        <p:txBody>
          <a:bodyPr/>
          <a:lstStyle/>
          <a:p>
            <a:r>
              <a:rPr lang="en-US" altLang="zh-CN" dirty="0"/>
              <a:t>Elements in a persona(not all necessary)</a:t>
            </a:r>
            <a:endParaRPr lang="zh-CN" altLang="en-US" dirty="0"/>
          </a:p>
        </p:txBody>
      </p:sp>
      <p:sp>
        <p:nvSpPr>
          <p:cNvPr id="3" name="内容占位符 2">
            <a:extLst>
              <a:ext uri="{FF2B5EF4-FFF2-40B4-BE49-F238E27FC236}">
                <a16:creationId xmlns:a16="http://schemas.microsoft.com/office/drawing/2014/main" id="{BB22AE17-DE8A-4596-9E33-AD82049A8BF6}"/>
              </a:ext>
            </a:extLst>
          </p:cNvPr>
          <p:cNvSpPr>
            <a:spLocks noGrp="1"/>
          </p:cNvSpPr>
          <p:nvPr>
            <p:ph sz="half" idx="1"/>
          </p:nvPr>
        </p:nvSpPr>
        <p:spPr/>
        <p:txBody>
          <a:bodyPr>
            <a:noAutofit/>
          </a:bodyPr>
          <a:lstStyle/>
          <a:p>
            <a:pPr marL="0" indent="0">
              <a:buNone/>
            </a:pPr>
            <a:r>
              <a:rPr lang="en-US" altLang="zh-CN" sz="2400" b="1" dirty="0"/>
              <a:t> ● Identifying details</a:t>
            </a:r>
          </a:p>
          <a:p>
            <a:pPr marL="0" indent="0">
              <a:buNone/>
            </a:pPr>
            <a:r>
              <a:rPr lang="en-US" altLang="zh-CN" sz="2400" dirty="0"/>
              <a:t>  ❍ Name, title, or short description </a:t>
            </a:r>
          </a:p>
          <a:p>
            <a:pPr marL="0" indent="0">
              <a:buNone/>
            </a:pPr>
            <a:r>
              <a:rPr lang="en-US" altLang="zh-CN" sz="2400" dirty="0"/>
              <a:t>  ❍ Age, gender</a:t>
            </a:r>
          </a:p>
          <a:p>
            <a:pPr marL="0" indent="0">
              <a:buNone/>
            </a:pPr>
            <a:r>
              <a:rPr lang="en-US" altLang="zh-CN" sz="2400" dirty="0"/>
              <a:t>  ❍ Identifying tag line</a:t>
            </a:r>
          </a:p>
          <a:p>
            <a:pPr marL="0" indent="0">
              <a:buNone/>
            </a:pPr>
            <a:r>
              <a:rPr lang="en-US" altLang="zh-CN" sz="2400" dirty="0"/>
              <a:t>  ❍ Quote  (highlighting  something  essential  to  that  persona, preferably  related  to  the product)</a:t>
            </a:r>
          </a:p>
          <a:p>
            <a:pPr marL="0" indent="0">
              <a:buNone/>
            </a:pPr>
            <a:r>
              <a:rPr lang="en-US" altLang="zh-CN" sz="2400" dirty="0"/>
              <a:t>  ❍ Photograph or brief physical description</a:t>
            </a:r>
          </a:p>
        </p:txBody>
      </p:sp>
      <p:sp>
        <p:nvSpPr>
          <p:cNvPr id="8" name="内容占位符 7">
            <a:extLst>
              <a:ext uri="{FF2B5EF4-FFF2-40B4-BE49-F238E27FC236}">
                <a16:creationId xmlns:a16="http://schemas.microsoft.com/office/drawing/2014/main" id="{8CA79AEF-835A-41EE-9DEB-BD2C8F2B6E58}"/>
              </a:ext>
            </a:extLst>
          </p:cNvPr>
          <p:cNvSpPr>
            <a:spLocks noGrp="1"/>
          </p:cNvSpPr>
          <p:nvPr>
            <p:ph sz="half" idx="2"/>
          </p:nvPr>
        </p:nvSpPr>
        <p:spPr/>
        <p:txBody>
          <a:bodyPr>
            <a:normAutofit fontScale="92500" lnSpcReduction="10000"/>
          </a:bodyPr>
          <a:lstStyle/>
          <a:p>
            <a:pPr marL="0" indent="0">
              <a:buNone/>
            </a:pPr>
            <a:r>
              <a:rPr lang="en-US" altLang="zh-CN" b="1" dirty="0"/>
              <a:t>● Role(s) and tasks</a:t>
            </a:r>
          </a:p>
          <a:p>
            <a:pPr marL="0" indent="0">
              <a:buNone/>
            </a:pPr>
            <a:r>
              <a:rPr lang="en-US" altLang="zh-CN" dirty="0"/>
              <a:t>  ❍ Specific company or industry</a:t>
            </a:r>
          </a:p>
          <a:p>
            <a:pPr marL="0" indent="0">
              <a:buNone/>
            </a:pPr>
            <a:r>
              <a:rPr lang="en-US" altLang="zh-CN" dirty="0"/>
              <a:t>  ❍ Job title or role</a:t>
            </a:r>
          </a:p>
          <a:p>
            <a:pPr marL="0" indent="0">
              <a:buNone/>
            </a:pPr>
            <a:r>
              <a:rPr lang="en-US" altLang="zh-CN" dirty="0"/>
              <a:t>  ❍  Typical activities</a:t>
            </a:r>
          </a:p>
          <a:p>
            <a:pPr marL="0" indent="0">
              <a:buNone/>
            </a:pPr>
            <a:r>
              <a:rPr lang="en-US" altLang="zh-CN" dirty="0"/>
              <a:t>  ❍  Important atypical activities</a:t>
            </a:r>
          </a:p>
          <a:p>
            <a:pPr marL="0" indent="0">
              <a:buNone/>
            </a:pPr>
            <a:r>
              <a:rPr lang="en-US" altLang="zh-CN" dirty="0"/>
              <a:t>  ❍  Challenge areas or breakdowns, pain points</a:t>
            </a:r>
          </a:p>
          <a:p>
            <a:pPr marL="0" indent="0">
              <a:buNone/>
            </a:pPr>
            <a:r>
              <a:rPr lang="en-US" altLang="zh-CN" dirty="0"/>
              <a:t>  ❍  Responsibilities</a:t>
            </a:r>
          </a:p>
          <a:p>
            <a:pPr marL="0" indent="0">
              <a:buNone/>
            </a:pPr>
            <a:r>
              <a:rPr lang="en-US" altLang="zh-CN" dirty="0"/>
              <a:t>  ❍  Interactions with other personas, systems, products</a:t>
            </a:r>
          </a:p>
          <a:p>
            <a:endParaRPr lang="zh-CN" altLang="en-US" dirty="0"/>
          </a:p>
        </p:txBody>
      </p:sp>
    </p:spTree>
    <p:extLst>
      <p:ext uri="{BB962C8B-B14F-4D97-AF65-F5344CB8AC3E}">
        <p14:creationId xmlns:p14="http://schemas.microsoft.com/office/powerpoint/2010/main" val="32581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6A31A-5DFD-4FEB-A9A8-C72A426B4592}"/>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98512ED4-0FD1-46B3-ADC0-BE681D01ACC9}"/>
              </a:ext>
            </a:extLst>
          </p:cNvPr>
          <p:cNvSpPr>
            <a:spLocks noGrp="1"/>
          </p:cNvSpPr>
          <p:nvPr>
            <p:ph idx="1"/>
          </p:nvPr>
        </p:nvSpPr>
        <p:spPr>
          <a:solidFill>
            <a:schemeClr val="accent1">
              <a:lumMod val="60000"/>
              <a:lumOff val="40000"/>
            </a:schemeClr>
          </a:solidFill>
        </p:spPr>
        <p:txBody>
          <a:bodyPr/>
          <a:lstStyle/>
          <a:p>
            <a:pPr marL="578358" indent="-514350">
              <a:buFont typeface="+mj-lt"/>
              <a:buAutoNum type="arabicPeriod"/>
            </a:pPr>
            <a:r>
              <a:rPr lang="en-US" altLang="zh-CN" dirty="0"/>
              <a:t>Analyze your audience and purpose</a:t>
            </a:r>
          </a:p>
          <a:p>
            <a:pPr marL="578358" indent="-514350">
              <a:buFont typeface="+mj-lt"/>
              <a:buAutoNum type="arabicPeriod"/>
            </a:pPr>
            <a:r>
              <a:rPr lang="en-US" altLang="zh-CN" dirty="0"/>
              <a:t>State your purpose</a:t>
            </a:r>
          </a:p>
          <a:p>
            <a:pPr marL="578358" indent="-514350">
              <a:buFont typeface="+mj-lt"/>
              <a:buAutoNum type="arabicPeriod"/>
            </a:pPr>
            <a:r>
              <a:rPr lang="en-US" altLang="zh-CN" dirty="0"/>
              <a:t>Gather and organize your information</a:t>
            </a:r>
          </a:p>
          <a:p>
            <a:pPr marL="578358" indent="-514350">
              <a:buFont typeface="+mj-lt"/>
              <a:buAutoNum type="arabicPeriod"/>
            </a:pPr>
            <a:r>
              <a:rPr lang="en-US" altLang="zh-CN" dirty="0"/>
              <a:t>Design the document</a:t>
            </a:r>
          </a:p>
          <a:p>
            <a:pPr marL="578358" indent="-514350">
              <a:buFont typeface="+mj-lt"/>
              <a:buAutoNum type="arabicPeriod"/>
            </a:pPr>
            <a:r>
              <a:rPr lang="en-US" altLang="zh-CN" dirty="0"/>
              <a:t>Draft the document</a:t>
            </a:r>
          </a:p>
          <a:p>
            <a:pPr marL="578358" indent="-514350">
              <a:buFont typeface="+mj-lt"/>
              <a:buAutoNum type="arabicPeriod"/>
            </a:pPr>
            <a:r>
              <a:rPr lang="en-US" altLang="zh-CN" dirty="0"/>
              <a:t>Revise, edit, and proofread the document</a:t>
            </a:r>
          </a:p>
          <a:p>
            <a:pPr marL="578358" indent="-514350">
              <a:buFont typeface="+mj-lt"/>
              <a:buAutoNum type="arabicPeriod"/>
            </a:pPr>
            <a:r>
              <a:rPr lang="en-US" altLang="zh-CN" dirty="0"/>
              <a:t>Test the document</a:t>
            </a:r>
          </a:p>
          <a:p>
            <a:endParaRPr lang="zh-CN" altLang="en-US" dirty="0"/>
          </a:p>
        </p:txBody>
      </p:sp>
      <p:sp>
        <p:nvSpPr>
          <p:cNvPr id="6" name="Down Arrow 3">
            <a:extLst>
              <a:ext uri="{FF2B5EF4-FFF2-40B4-BE49-F238E27FC236}">
                <a16:creationId xmlns:a16="http://schemas.microsoft.com/office/drawing/2014/main" id="{4E39412A-DF1C-46AB-9250-975F2D53967D}"/>
              </a:ext>
            </a:extLst>
          </p:cNvPr>
          <p:cNvSpPr/>
          <p:nvPr/>
        </p:nvSpPr>
        <p:spPr>
          <a:xfrm>
            <a:off x="10363200" y="1825625"/>
            <a:ext cx="381000" cy="3505200"/>
          </a:xfrm>
          <a:prstGeom prst="downArrow">
            <a:avLst/>
          </a:prstGeom>
          <a:solidFill>
            <a:schemeClr val="accent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 name="矩形 3">
            <a:extLst>
              <a:ext uri="{FF2B5EF4-FFF2-40B4-BE49-F238E27FC236}">
                <a16:creationId xmlns:a16="http://schemas.microsoft.com/office/drawing/2014/main" id="{EF61DDC4-3A4D-42B2-A62B-2F30A9AEB8FB}"/>
              </a:ext>
            </a:extLst>
          </p:cNvPr>
          <p:cNvSpPr/>
          <p:nvPr/>
        </p:nvSpPr>
        <p:spPr>
          <a:xfrm>
            <a:off x="838200" y="1690688"/>
            <a:ext cx="6562725" cy="681037"/>
          </a:xfrm>
          <a:prstGeom prst="rect">
            <a:avLst/>
          </a:prstGeom>
          <a:noFill/>
          <a:ln w="1270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3262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E0B6D-5C99-44A5-B43F-6B82EF7BD306}"/>
              </a:ext>
            </a:extLst>
          </p:cNvPr>
          <p:cNvSpPr>
            <a:spLocks noGrp="1"/>
          </p:cNvSpPr>
          <p:nvPr>
            <p:ph type="title"/>
          </p:nvPr>
        </p:nvSpPr>
        <p:spPr/>
        <p:txBody>
          <a:bodyPr/>
          <a:lstStyle/>
          <a:p>
            <a:r>
              <a:rPr lang="en-US" altLang="zh-CN" dirty="0"/>
              <a:t>Elements in a persona(not all necessary)</a:t>
            </a:r>
            <a:endParaRPr lang="zh-CN" altLang="en-US" dirty="0"/>
          </a:p>
        </p:txBody>
      </p:sp>
      <p:sp>
        <p:nvSpPr>
          <p:cNvPr id="7" name="内容占位符 6">
            <a:extLst>
              <a:ext uri="{FF2B5EF4-FFF2-40B4-BE49-F238E27FC236}">
                <a16:creationId xmlns:a16="http://schemas.microsoft.com/office/drawing/2014/main" id="{F46D2BBA-9EFE-48CC-BBE7-BA42E98E0A31}"/>
              </a:ext>
            </a:extLst>
          </p:cNvPr>
          <p:cNvSpPr>
            <a:spLocks noGrp="1"/>
          </p:cNvSpPr>
          <p:nvPr>
            <p:ph sz="half" idx="1"/>
          </p:nvPr>
        </p:nvSpPr>
        <p:spPr/>
        <p:txBody>
          <a:bodyPr>
            <a:normAutofit fontScale="85000" lnSpcReduction="20000"/>
          </a:bodyPr>
          <a:lstStyle/>
          <a:p>
            <a:pPr marL="0" indent="0">
              <a:buNone/>
            </a:pPr>
            <a:r>
              <a:rPr lang="en-US" altLang="zh-CN" b="1" dirty="0"/>
              <a:t>●  Goals</a:t>
            </a:r>
          </a:p>
          <a:p>
            <a:pPr marL="0" indent="0">
              <a:buNone/>
            </a:pPr>
            <a:r>
              <a:rPr lang="en-US" altLang="zh-CN" dirty="0"/>
              <a:t>  ❍  Short term, long term</a:t>
            </a:r>
          </a:p>
          <a:p>
            <a:pPr marL="0" indent="0">
              <a:buNone/>
            </a:pPr>
            <a:r>
              <a:rPr lang="en-US" altLang="zh-CN" dirty="0"/>
              <a:t>  ❍  Motivations</a:t>
            </a:r>
          </a:p>
          <a:p>
            <a:pPr marL="0" indent="0">
              <a:buNone/>
            </a:pPr>
            <a:r>
              <a:rPr lang="en-US" altLang="zh-CN" dirty="0"/>
              <a:t>  ❍  Work-related goals</a:t>
            </a:r>
          </a:p>
          <a:p>
            <a:pPr marL="0" indent="0">
              <a:buNone/>
            </a:pPr>
            <a:r>
              <a:rPr lang="en-US" altLang="zh-CN" dirty="0"/>
              <a:t>  ❍  Product-related goals</a:t>
            </a:r>
          </a:p>
          <a:p>
            <a:pPr marL="0" indent="0">
              <a:buNone/>
            </a:pPr>
            <a:r>
              <a:rPr lang="en-US" altLang="zh-CN" dirty="0"/>
              <a:t>  ❍  General (life) goals, aspirations</a:t>
            </a:r>
          </a:p>
          <a:p>
            <a:pPr marL="0" indent="0">
              <a:buNone/>
            </a:pPr>
            <a:r>
              <a:rPr lang="en-US" altLang="zh-CN" dirty="0"/>
              <a:t>  ❍  Stated and unstated desires for the product</a:t>
            </a:r>
          </a:p>
          <a:p>
            <a:endParaRPr lang="zh-CN" altLang="en-US" dirty="0"/>
          </a:p>
        </p:txBody>
      </p:sp>
      <p:sp>
        <p:nvSpPr>
          <p:cNvPr id="8" name="内容占位符 7">
            <a:extLst>
              <a:ext uri="{FF2B5EF4-FFF2-40B4-BE49-F238E27FC236}">
                <a16:creationId xmlns:a16="http://schemas.microsoft.com/office/drawing/2014/main" id="{D4EDAD3E-993C-4189-9C9F-2F992F5F7AAD}"/>
              </a:ext>
            </a:extLst>
          </p:cNvPr>
          <p:cNvSpPr>
            <a:spLocks noGrp="1"/>
          </p:cNvSpPr>
          <p:nvPr>
            <p:ph sz="half" idx="2"/>
          </p:nvPr>
        </p:nvSpPr>
        <p:spPr/>
        <p:txBody>
          <a:bodyPr>
            <a:normAutofit fontScale="85000" lnSpcReduction="20000"/>
          </a:bodyPr>
          <a:lstStyle/>
          <a:p>
            <a:pPr marL="0" indent="0">
              <a:buNone/>
            </a:pPr>
            <a:r>
              <a:rPr lang="en-US" altLang="zh-CN" b="1" dirty="0"/>
              <a:t>●  Segment</a:t>
            </a:r>
          </a:p>
          <a:p>
            <a:pPr marL="0" indent="0">
              <a:buNone/>
            </a:pPr>
            <a:r>
              <a:rPr lang="en-US" altLang="zh-CN" dirty="0"/>
              <a:t>  ❍  Market size and influence</a:t>
            </a:r>
          </a:p>
          <a:p>
            <a:pPr marL="0" indent="0">
              <a:buNone/>
            </a:pPr>
            <a:r>
              <a:rPr lang="en-US" altLang="zh-CN" dirty="0"/>
              <a:t>  ❍  International considerations</a:t>
            </a:r>
          </a:p>
          <a:p>
            <a:pPr marL="0" indent="0">
              <a:buNone/>
            </a:pPr>
            <a:r>
              <a:rPr lang="en-US" altLang="zh-CN" dirty="0"/>
              <a:t>  ❍  Accessibility considerations</a:t>
            </a:r>
          </a:p>
          <a:p>
            <a:pPr marL="0" indent="0">
              <a:buNone/>
            </a:pPr>
            <a:r>
              <a:rPr lang="en-US" altLang="zh-CN" dirty="0"/>
              <a:t>  ❍  General and domain-relevant demographics</a:t>
            </a:r>
          </a:p>
          <a:p>
            <a:pPr marL="0" indent="0">
              <a:buNone/>
            </a:pPr>
            <a:r>
              <a:rPr lang="en-US" altLang="zh-CN" dirty="0"/>
              <a:t>    ■  Income and purchasing power</a:t>
            </a:r>
          </a:p>
          <a:p>
            <a:pPr marL="0" indent="0">
              <a:buNone/>
            </a:pPr>
            <a:r>
              <a:rPr lang="en-US" altLang="zh-CN" dirty="0"/>
              <a:t>    ■  Region or city, state, country </a:t>
            </a:r>
          </a:p>
          <a:p>
            <a:pPr marL="0" indent="0">
              <a:buNone/>
            </a:pPr>
            <a:r>
              <a:rPr lang="en-US" altLang="zh-CN" dirty="0"/>
              <a:t>    ■  Education level</a:t>
            </a:r>
          </a:p>
          <a:p>
            <a:pPr marL="0" indent="0">
              <a:buNone/>
            </a:pPr>
            <a:r>
              <a:rPr lang="en-US" altLang="zh-CN" dirty="0"/>
              <a:t>    ■  Marital status</a:t>
            </a:r>
          </a:p>
          <a:p>
            <a:pPr marL="0" indent="0">
              <a:buNone/>
            </a:pPr>
            <a:r>
              <a:rPr lang="en-US" altLang="zh-CN" dirty="0"/>
              <a:t>    ■  Cultural information</a:t>
            </a:r>
          </a:p>
          <a:p>
            <a:endParaRPr lang="zh-CN" altLang="en-US" dirty="0"/>
          </a:p>
        </p:txBody>
      </p:sp>
    </p:spTree>
    <p:extLst>
      <p:ext uri="{BB962C8B-B14F-4D97-AF65-F5344CB8AC3E}">
        <p14:creationId xmlns:p14="http://schemas.microsoft.com/office/powerpoint/2010/main" val="2062459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E0B6D-5C99-44A5-B43F-6B82EF7BD306}"/>
              </a:ext>
            </a:extLst>
          </p:cNvPr>
          <p:cNvSpPr>
            <a:spLocks noGrp="1"/>
          </p:cNvSpPr>
          <p:nvPr>
            <p:ph type="title"/>
          </p:nvPr>
        </p:nvSpPr>
        <p:spPr/>
        <p:txBody>
          <a:bodyPr/>
          <a:lstStyle/>
          <a:p>
            <a:r>
              <a:rPr lang="en-US" altLang="zh-CN" dirty="0"/>
              <a:t>Elements in a persona(not all necessary)</a:t>
            </a:r>
            <a:endParaRPr lang="zh-CN" altLang="en-US" dirty="0"/>
          </a:p>
        </p:txBody>
      </p:sp>
      <p:sp>
        <p:nvSpPr>
          <p:cNvPr id="6" name="内容占位符 5">
            <a:extLst>
              <a:ext uri="{FF2B5EF4-FFF2-40B4-BE49-F238E27FC236}">
                <a16:creationId xmlns:a16="http://schemas.microsoft.com/office/drawing/2014/main" id="{526C0049-11D6-44BA-9C06-8455489D4C94}"/>
              </a:ext>
            </a:extLst>
          </p:cNvPr>
          <p:cNvSpPr>
            <a:spLocks noGrp="1"/>
          </p:cNvSpPr>
          <p:nvPr>
            <p:ph sz="half" idx="1"/>
          </p:nvPr>
        </p:nvSpPr>
        <p:spPr/>
        <p:txBody>
          <a:bodyPr>
            <a:normAutofit fontScale="55000" lnSpcReduction="20000"/>
          </a:bodyPr>
          <a:lstStyle/>
          <a:p>
            <a:pPr marL="0" indent="0">
              <a:buNone/>
            </a:pPr>
            <a:r>
              <a:rPr lang="en-US" altLang="zh-CN" sz="5100" b="1" dirty="0"/>
              <a:t>●  Skills and knowledge</a:t>
            </a:r>
          </a:p>
          <a:p>
            <a:pPr marL="0" indent="0">
              <a:buNone/>
            </a:pPr>
            <a:r>
              <a:rPr lang="en-US" altLang="zh-CN" sz="5100" dirty="0"/>
              <a:t>  ❍  General computer and/or Internet use</a:t>
            </a:r>
          </a:p>
          <a:p>
            <a:pPr marL="0" indent="0">
              <a:buNone/>
            </a:pPr>
            <a:r>
              <a:rPr lang="en-US" altLang="zh-CN" sz="5100" dirty="0"/>
              <a:t>  ❍  Frequently used products, product knowledge</a:t>
            </a:r>
          </a:p>
          <a:p>
            <a:pPr marL="0" indent="0">
              <a:buNone/>
            </a:pPr>
            <a:r>
              <a:rPr lang="en-US" altLang="zh-CN" sz="5100" dirty="0"/>
              <a:t>  ❍  Years of experience</a:t>
            </a:r>
          </a:p>
          <a:p>
            <a:pPr marL="0" indent="0">
              <a:buNone/>
            </a:pPr>
            <a:r>
              <a:rPr lang="en-US" altLang="zh-CN" sz="5100" dirty="0"/>
              <a:t>  ❍  Domain knowledge</a:t>
            </a:r>
          </a:p>
          <a:p>
            <a:pPr marL="0" indent="0">
              <a:buNone/>
            </a:pPr>
            <a:r>
              <a:rPr lang="en-US" altLang="zh-CN" sz="5100" dirty="0"/>
              <a:t>  ❍  Training</a:t>
            </a:r>
          </a:p>
          <a:p>
            <a:pPr marL="0" indent="0">
              <a:buNone/>
            </a:pPr>
            <a:r>
              <a:rPr lang="en-US" altLang="zh-CN" sz="5100" dirty="0"/>
              <a:t>  ❍  Special skills</a:t>
            </a:r>
          </a:p>
          <a:p>
            <a:pPr marL="0" indent="0">
              <a:buNone/>
            </a:pPr>
            <a:r>
              <a:rPr lang="en-US" altLang="zh-CN" sz="5100" dirty="0"/>
              <a:t>  ❍  Competitor awareness</a:t>
            </a:r>
          </a:p>
          <a:p>
            <a:endParaRPr lang="zh-CN" altLang="en-US" dirty="0"/>
          </a:p>
        </p:txBody>
      </p:sp>
      <p:sp>
        <p:nvSpPr>
          <p:cNvPr id="8" name="内容占位符 7">
            <a:extLst>
              <a:ext uri="{FF2B5EF4-FFF2-40B4-BE49-F238E27FC236}">
                <a16:creationId xmlns:a16="http://schemas.microsoft.com/office/drawing/2014/main" id="{1CCCFDC1-6E6B-4654-9BBE-083E0F84CF1E}"/>
              </a:ext>
            </a:extLst>
          </p:cNvPr>
          <p:cNvSpPr>
            <a:spLocks noGrp="1"/>
          </p:cNvSpPr>
          <p:nvPr>
            <p:ph sz="half" idx="2"/>
          </p:nvPr>
        </p:nvSpPr>
        <p:spPr>
          <a:xfrm>
            <a:off x="6172200" y="1825625"/>
            <a:ext cx="5181600" cy="4667250"/>
          </a:xfrm>
        </p:spPr>
        <p:txBody>
          <a:bodyPr>
            <a:normAutofit fontScale="55000" lnSpcReduction="20000"/>
          </a:bodyPr>
          <a:lstStyle/>
          <a:p>
            <a:pPr marL="0" indent="0">
              <a:buNone/>
            </a:pPr>
            <a:r>
              <a:rPr lang="en-US" altLang="zh-CN" sz="3300" b="1" dirty="0"/>
              <a:t>●  Context/environmen</a:t>
            </a:r>
            <a:r>
              <a:rPr lang="en-US" altLang="zh-CN" sz="3300" dirty="0"/>
              <a:t>t</a:t>
            </a:r>
          </a:p>
          <a:p>
            <a:pPr marL="0" indent="0">
              <a:buNone/>
            </a:pPr>
            <a:r>
              <a:rPr lang="en-US" altLang="zh-CN" sz="3300" dirty="0"/>
              <a:t>  ❍  Equipment (Net connection, browser brand and version, operating system)</a:t>
            </a:r>
          </a:p>
          <a:p>
            <a:pPr marL="0" indent="0">
              <a:buNone/>
            </a:pPr>
            <a:r>
              <a:rPr lang="en-US" altLang="zh-CN" sz="3300" dirty="0"/>
              <a:t>  ❍  “A day in the life” description</a:t>
            </a:r>
          </a:p>
          <a:p>
            <a:pPr marL="0" indent="0">
              <a:buNone/>
            </a:pPr>
            <a:r>
              <a:rPr lang="en-US" altLang="zh-CN" sz="3300" dirty="0"/>
              <a:t>    ■    Work styles</a:t>
            </a:r>
          </a:p>
          <a:p>
            <a:pPr marL="0" indent="0">
              <a:buNone/>
            </a:pPr>
            <a:r>
              <a:rPr lang="en-US" altLang="zh-CN" sz="3300" dirty="0"/>
              <a:t>    ■    Time line of a typical day</a:t>
            </a:r>
          </a:p>
          <a:p>
            <a:pPr marL="0" indent="0">
              <a:buNone/>
            </a:pPr>
            <a:r>
              <a:rPr lang="en-US" altLang="zh-CN" sz="3300" dirty="0"/>
              <a:t>  ❍  Specific usage location(s)</a:t>
            </a:r>
          </a:p>
          <a:p>
            <a:pPr marL="0" indent="0">
              <a:buNone/>
            </a:pPr>
            <a:r>
              <a:rPr lang="en-US" altLang="zh-CN" sz="3300" dirty="0"/>
              <a:t>  ❍  General work, household and leisure activities</a:t>
            </a:r>
          </a:p>
          <a:p>
            <a:pPr marL="0" indent="0">
              <a:buNone/>
            </a:pPr>
            <a:r>
              <a:rPr lang="en-US" altLang="zh-CN" sz="3300" dirty="0"/>
              <a:t>  ❍  Relationships to other personas</a:t>
            </a:r>
          </a:p>
          <a:p>
            <a:pPr marL="0" indent="0">
              <a:buNone/>
            </a:pPr>
            <a:r>
              <a:rPr lang="en-US" altLang="zh-CN" sz="3300" b="1" dirty="0"/>
              <a:t>●  Psychographics and personal details</a:t>
            </a:r>
          </a:p>
          <a:p>
            <a:pPr marL="0" indent="0">
              <a:buNone/>
            </a:pPr>
            <a:r>
              <a:rPr lang="en-US" altLang="zh-CN" sz="3300" dirty="0"/>
              <a:t>  ❍  Personality traits</a:t>
            </a:r>
          </a:p>
          <a:p>
            <a:pPr marL="0" indent="0">
              <a:buNone/>
            </a:pPr>
            <a:r>
              <a:rPr lang="en-US" altLang="zh-CN" sz="3300" dirty="0"/>
              <a:t>  ❍  Values and attitudes (political opinions, religion)</a:t>
            </a:r>
          </a:p>
          <a:p>
            <a:pPr marL="0" indent="0">
              <a:buNone/>
            </a:pPr>
            <a:r>
              <a:rPr lang="en-US" altLang="zh-CN" sz="3300" dirty="0"/>
              <a:t>  ❍  Fears and obstacles, pet peeves</a:t>
            </a:r>
          </a:p>
          <a:p>
            <a:pPr marL="0" indent="0">
              <a:buNone/>
            </a:pPr>
            <a:r>
              <a:rPr lang="en-US" altLang="zh-CN" sz="3300" dirty="0"/>
              <a:t>  ❍  Personal artifacts (car, gadgets)</a:t>
            </a:r>
            <a:endParaRPr lang="zh-CN" altLang="en-US" sz="3300" dirty="0"/>
          </a:p>
          <a:p>
            <a:endParaRPr lang="zh-CN" altLang="en-US" dirty="0"/>
          </a:p>
        </p:txBody>
      </p:sp>
      <p:sp>
        <p:nvSpPr>
          <p:cNvPr id="5" name="内容占位符 3">
            <a:extLst>
              <a:ext uri="{FF2B5EF4-FFF2-40B4-BE49-F238E27FC236}">
                <a16:creationId xmlns:a16="http://schemas.microsoft.com/office/drawing/2014/main" id="{A27FB5B0-BD42-4E41-B75C-E3072DA59F1F}"/>
              </a:ext>
            </a:extLst>
          </p:cNvPr>
          <p:cNvSpPr txBox="1">
            <a:spLocks/>
          </p:cNvSpPr>
          <p:nvPr/>
        </p:nvSpPr>
        <p:spPr>
          <a:xfrm>
            <a:off x="8856617" y="1822448"/>
            <a:ext cx="3335383" cy="5215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Tree>
    <p:extLst>
      <p:ext uri="{BB962C8B-B14F-4D97-AF65-F5344CB8AC3E}">
        <p14:creationId xmlns:p14="http://schemas.microsoft.com/office/powerpoint/2010/main" val="103162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EDD81-B93D-40EB-B582-08F1DE5CCC6B}"/>
              </a:ext>
            </a:extLst>
          </p:cNvPr>
          <p:cNvSpPr>
            <a:spLocks noGrp="1"/>
          </p:cNvSpPr>
          <p:nvPr>
            <p:ph type="title"/>
          </p:nvPr>
        </p:nvSpPr>
        <p:spPr>
          <a:xfrm>
            <a:off x="497519" y="365125"/>
            <a:ext cx="11196959" cy="1325563"/>
          </a:xfrm>
        </p:spPr>
        <p:txBody>
          <a:bodyPr/>
          <a:lstStyle/>
          <a:p>
            <a:r>
              <a:rPr lang="en-US" altLang="zh-CN" b="1" dirty="0"/>
              <a:t>Practice for User Research---</a:t>
            </a:r>
            <a:r>
              <a:rPr lang="zh-CN" altLang="en-US" b="1" dirty="0"/>
              <a:t>北大计算机辅助翻译大赛</a:t>
            </a:r>
            <a:endParaRPr lang="zh-CN" altLang="en-US" dirty="0"/>
          </a:p>
        </p:txBody>
      </p:sp>
      <p:pic>
        <p:nvPicPr>
          <p:cNvPr id="4" name="内容占位符 3">
            <a:extLst>
              <a:ext uri="{FF2B5EF4-FFF2-40B4-BE49-F238E27FC236}">
                <a16:creationId xmlns:a16="http://schemas.microsoft.com/office/drawing/2014/main" id="{DBAB5ADE-D149-46A0-9FED-3F1EBCE52889}"/>
              </a:ext>
            </a:extLst>
          </p:cNvPr>
          <p:cNvPicPr>
            <a:picLocks noGrp="1" noChangeAspect="1"/>
          </p:cNvPicPr>
          <p:nvPr>
            <p:ph idx="1"/>
          </p:nvPr>
        </p:nvPicPr>
        <p:blipFill>
          <a:blip r:embed="rId2"/>
          <a:stretch>
            <a:fillRect/>
          </a:stretch>
        </p:blipFill>
        <p:spPr>
          <a:xfrm>
            <a:off x="497519" y="1782761"/>
            <a:ext cx="11196959" cy="4695826"/>
          </a:xfrm>
          <a:prstGeom prst="rect">
            <a:avLst/>
          </a:prstGeom>
        </p:spPr>
      </p:pic>
    </p:spTree>
    <p:extLst>
      <p:ext uri="{BB962C8B-B14F-4D97-AF65-F5344CB8AC3E}">
        <p14:creationId xmlns:p14="http://schemas.microsoft.com/office/powerpoint/2010/main" val="3852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A16A4-7B72-455B-960F-883F6436F436}"/>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5591E979-2411-421F-B69D-2C6290479636}"/>
              </a:ext>
            </a:extLst>
          </p:cNvPr>
          <p:cNvSpPr>
            <a:spLocks noGrp="1"/>
          </p:cNvSpPr>
          <p:nvPr>
            <p:ph idx="1"/>
          </p:nvPr>
        </p:nvSpPr>
        <p:spPr>
          <a:solidFill>
            <a:schemeClr val="bg1"/>
          </a:solidFill>
        </p:spPr>
        <p:txBody>
          <a:bodyPr/>
          <a:lstStyle/>
          <a:p>
            <a:pPr marL="514350" indent="-514350">
              <a:buFont typeface="+mj-lt"/>
              <a:buAutoNum type="arabicPeriod"/>
            </a:pPr>
            <a:r>
              <a:rPr lang="en-US" altLang="zh-CN" dirty="0"/>
              <a:t>Analyze your audience</a:t>
            </a:r>
          </a:p>
          <a:p>
            <a:pPr lvl="1"/>
            <a:r>
              <a:rPr lang="en-US" altLang="zh-CN" dirty="0"/>
              <a:t>Who are your readers? </a:t>
            </a:r>
          </a:p>
          <a:p>
            <a:pPr lvl="1"/>
            <a:r>
              <a:rPr lang="en-US" altLang="zh-CN" dirty="0"/>
              <a:t>What do they already understand about the subject? </a:t>
            </a:r>
          </a:p>
          <a:p>
            <a:pPr lvl="1"/>
            <a:r>
              <a:rPr lang="en-US" altLang="zh-CN" dirty="0"/>
              <a:t>What is their attitude toward the subject? </a:t>
            </a:r>
          </a:p>
          <a:p>
            <a:pPr lvl="1"/>
            <a:r>
              <a:rPr lang="en-US" altLang="zh-CN" dirty="0"/>
              <a:t>What are their language skills?</a:t>
            </a:r>
          </a:p>
          <a:p>
            <a:pPr lvl="1"/>
            <a:r>
              <a:rPr lang="en-US" altLang="zh-CN" dirty="0"/>
              <a:t>Where and how will they be using the instruction  manual?</a:t>
            </a:r>
          </a:p>
          <a:p>
            <a:pPr marL="0" indent="0">
              <a:buNone/>
            </a:pPr>
            <a:endParaRPr lang="zh-CN" altLang="en-US" dirty="0"/>
          </a:p>
        </p:txBody>
      </p:sp>
    </p:spTree>
    <p:extLst>
      <p:ext uri="{BB962C8B-B14F-4D97-AF65-F5344CB8AC3E}">
        <p14:creationId xmlns:p14="http://schemas.microsoft.com/office/powerpoint/2010/main" val="178301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6A31A-5DFD-4FEB-A9A8-C72A426B4592}"/>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98512ED4-0FD1-46B3-ADC0-BE681D01ACC9}"/>
              </a:ext>
            </a:extLst>
          </p:cNvPr>
          <p:cNvSpPr>
            <a:spLocks noGrp="1"/>
          </p:cNvSpPr>
          <p:nvPr>
            <p:ph idx="1"/>
          </p:nvPr>
        </p:nvSpPr>
        <p:spPr>
          <a:solidFill>
            <a:schemeClr val="accent1">
              <a:lumMod val="60000"/>
              <a:lumOff val="40000"/>
            </a:schemeClr>
          </a:solidFill>
        </p:spPr>
        <p:txBody>
          <a:bodyPr/>
          <a:lstStyle/>
          <a:p>
            <a:pPr marL="578358" indent="-514350">
              <a:buFont typeface="+mj-lt"/>
              <a:buAutoNum type="arabicPeriod"/>
            </a:pPr>
            <a:r>
              <a:rPr lang="en-US" altLang="zh-CN" dirty="0"/>
              <a:t>Analyze your audience and purpose</a:t>
            </a:r>
          </a:p>
          <a:p>
            <a:pPr marL="578358" indent="-514350">
              <a:buFont typeface="+mj-lt"/>
              <a:buAutoNum type="arabicPeriod"/>
            </a:pPr>
            <a:r>
              <a:rPr lang="en-US" altLang="zh-CN" dirty="0"/>
              <a:t>State your purpose</a:t>
            </a:r>
          </a:p>
          <a:p>
            <a:pPr marL="578358" indent="-514350">
              <a:buFont typeface="+mj-lt"/>
              <a:buAutoNum type="arabicPeriod"/>
            </a:pPr>
            <a:r>
              <a:rPr lang="en-US" altLang="zh-CN" dirty="0"/>
              <a:t>Gather and organize your information</a:t>
            </a:r>
          </a:p>
          <a:p>
            <a:pPr marL="578358" indent="-514350">
              <a:buFont typeface="+mj-lt"/>
              <a:buAutoNum type="arabicPeriod"/>
            </a:pPr>
            <a:r>
              <a:rPr lang="en-US" altLang="zh-CN" dirty="0"/>
              <a:t>Design the document</a:t>
            </a:r>
          </a:p>
          <a:p>
            <a:pPr marL="578358" indent="-514350">
              <a:buFont typeface="+mj-lt"/>
              <a:buAutoNum type="arabicPeriod"/>
            </a:pPr>
            <a:r>
              <a:rPr lang="en-US" altLang="zh-CN" dirty="0"/>
              <a:t>Draft the document</a:t>
            </a:r>
          </a:p>
          <a:p>
            <a:pPr marL="578358" indent="-514350">
              <a:buFont typeface="+mj-lt"/>
              <a:buAutoNum type="arabicPeriod"/>
            </a:pPr>
            <a:r>
              <a:rPr lang="en-US" altLang="zh-CN" dirty="0"/>
              <a:t>Revise, edit, and proofread the document</a:t>
            </a:r>
          </a:p>
          <a:p>
            <a:pPr marL="578358" indent="-514350">
              <a:buFont typeface="+mj-lt"/>
              <a:buAutoNum type="arabicPeriod"/>
            </a:pPr>
            <a:r>
              <a:rPr lang="en-US" altLang="zh-CN" dirty="0"/>
              <a:t>Test the document</a:t>
            </a:r>
          </a:p>
          <a:p>
            <a:endParaRPr lang="zh-CN" altLang="en-US" dirty="0"/>
          </a:p>
        </p:txBody>
      </p:sp>
      <p:sp>
        <p:nvSpPr>
          <p:cNvPr id="6" name="Down Arrow 3">
            <a:extLst>
              <a:ext uri="{FF2B5EF4-FFF2-40B4-BE49-F238E27FC236}">
                <a16:creationId xmlns:a16="http://schemas.microsoft.com/office/drawing/2014/main" id="{4E39412A-DF1C-46AB-9250-975F2D53967D}"/>
              </a:ext>
            </a:extLst>
          </p:cNvPr>
          <p:cNvSpPr/>
          <p:nvPr/>
        </p:nvSpPr>
        <p:spPr>
          <a:xfrm>
            <a:off x="10363200" y="1825625"/>
            <a:ext cx="381000" cy="3505200"/>
          </a:xfrm>
          <a:prstGeom prst="downArrow">
            <a:avLst/>
          </a:prstGeom>
          <a:solidFill>
            <a:schemeClr val="accent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3218554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A16A4-7B72-455B-960F-883F6436F436}"/>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5591E979-2411-421F-B69D-2C6290479636}"/>
              </a:ext>
            </a:extLst>
          </p:cNvPr>
          <p:cNvSpPr>
            <a:spLocks noGrp="1"/>
          </p:cNvSpPr>
          <p:nvPr>
            <p:ph idx="1"/>
          </p:nvPr>
        </p:nvSpPr>
        <p:spPr>
          <a:solidFill>
            <a:schemeClr val="bg1"/>
          </a:solidFill>
        </p:spPr>
        <p:txBody>
          <a:bodyPr/>
          <a:lstStyle/>
          <a:p>
            <a:pPr marL="514350" indent="-514350">
              <a:buFont typeface="+mj-lt"/>
              <a:buAutoNum type="arabicPeriod"/>
            </a:pPr>
            <a:r>
              <a:rPr lang="en-US" altLang="zh-CN" dirty="0"/>
              <a:t>Analyze your audience</a:t>
            </a:r>
          </a:p>
          <a:p>
            <a:pPr marL="514350" indent="-514350">
              <a:buFont typeface="+mj-lt"/>
              <a:buAutoNum type="arabicPeriod"/>
            </a:pPr>
            <a:r>
              <a:rPr lang="en-US" altLang="zh-CN" dirty="0"/>
              <a:t>State your purpose</a:t>
            </a:r>
          </a:p>
          <a:p>
            <a:pPr marL="0" indent="0">
              <a:buNone/>
            </a:pPr>
            <a:endParaRPr lang="zh-CN" altLang="en-US" dirty="0"/>
          </a:p>
        </p:txBody>
      </p:sp>
      <p:sp>
        <p:nvSpPr>
          <p:cNvPr id="4" name="矩形 3">
            <a:extLst>
              <a:ext uri="{FF2B5EF4-FFF2-40B4-BE49-F238E27FC236}">
                <a16:creationId xmlns:a16="http://schemas.microsoft.com/office/drawing/2014/main" id="{E77360ED-A815-47B7-8802-5F28DE505F66}"/>
              </a:ext>
            </a:extLst>
          </p:cNvPr>
          <p:cNvSpPr/>
          <p:nvPr/>
        </p:nvSpPr>
        <p:spPr>
          <a:xfrm>
            <a:off x="838200" y="3028890"/>
            <a:ext cx="10515600" cy="400110"/>
          </a:xfrm>
          <a:prstGeom prst="rect">
            <a:avLst/>
          </a:prstGeom>
          <a:solidFill>
            <a:schemeClr val="accent1">
              <a:lumMod val="60000"/>
              <a:lumOff val="40000"/>
            </a:schemeClr>
          </a:solidFill>
        </p:spPr>
        <p:txBody>
          <a:bodyPr wrap="square">
            <a:spAutoFit/>
          </a:bodyPr>
          <a:lstStyle/>
          <a:p>
            <a:pPr lvl="2"/>
            <a:r>
              <a:rPr lang="en-US" altLang="zh-CN" sz="2000" dirty="0">
                <a:solidFill>
                  <a:srgbClr val="FF0000"/>
                </a:solidFill>
                <a:effectLst>
                  <a:outerShdw blurRad="38100" dist="38100" dir="2700000" algn="tl">
                    <a:srgbClr val="000000">
                      <a:alpha val="43137"/>
                    </a:srgbClr>
                  </a:outerShdw>
                </a:effectLst>
              </a:rPr>
              <a:t>to explain the procedure to follow in case of chemical contamination in the lab</a:t>
            </a:r>
          </a:p>
        </p:txBody>
      </p:sp>
    </p:spTree>
    <p:extLst>
      <p:ext uri="{BB962C8B-B14F-4D97-AF65-F5344CB8AC3E}">
        <p14:creationId xmlns:p14="http://schemas.microsoft.com/office/powerpoint/2010/main" val="3802592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AE7A5-A53D-4AB9-BD50-2DDE72B08EED}"/>
              </a:ext>
            </a:extLst>
          </p:cNvPr>
          <p:cNvSpPr>
            <a:spLocks noGrp="1"/>
          </p:cNvSpPr>
          <p:nvPr>
            <p:ph type="title"/>
          </p:nvPr>
        </p:nvSpPr>
        <p:spPr/>
        <p:txBody>
          <a:bodyPr/>
          <a:lstStyle/>
          <a:p>
            <a:r>
              <a:rPr lang="en-US" altLang="zh-CN" dirty="0"/>
              <a:t>3. Gather and organize your information </a:t>
            </a:r>
            <a:endParaRPr lang="zh-CN" altLang="en-US" dirty="0"/>
          </a:p>
        </p:txBody>
      </p:sp>
      <p:sp>
        <p:nvSpPr>
          <p:cNvPr id="3" name="内容占位符 2">
            <a:extLst>
              <a:ext uri="{FF2B5EF4-FFF2-40B4-BE49-F238E27FC236}">
                <a16:creationId xmlns:a16="http://schemas.microsoft.com/office/drawing/2014/main" id="{037C1CED-7B2C-4F2A-98C0-2CE88D4764B1}"/>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716260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CC724-6094-4B5C-8040-40A381540FA9}"/>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B5DBCD7E-649A-48FE-962A-B7C1E40C8017}"/>
              </a:ext>
            </a:extLst>
          </p:cNvPr>
          <p:cNvSpPr>
            <a:spLocks noGrp="1"/>
          </p:cNvSpPr>
          <p:nvPr>
            <p:ph idx="1"/>
          </p:nvPr>
        </p:nvSpPr>
        <p:spPr/>
        <p:txBody>
          <a:bodyPr/>
          <a:lstStyle/>
          <a:p>
            <a:pPr marL="514350" indent="-514350">
              <a:buFont typeface="+mj-lt"/>
              <a:buAutoNum type="arabicPeriod" startAt="4"/>
            </a:pPr>
            <a:r>
              <a:rPr lang="en-US" altLang="zh-CN" sz="3200" dirty="0"/>
              <a:t>Design the document</a:t>
            </a:r>
          </a:p>
          <a:p>
            <a:pPr lvl="1"/>
            <a:r>
              <a:rPr lang="en-US" altLang="zh-CN" sz="3200" dirty="0"/>
              <a:t>Your design will depend on </a:t>
            </a:r>
          </a:p>
          <a:p>
            <a:pPr lvl="2"/>
            <a:r>
              <a:rPr lang="en-US" altLang="zh-CN" sz="2800" dirty="0">
                <a:solidFill>
                  <a:srgbClr val="FF0000"/>
                </a:solidFill>
              </a:rPr>
              <a:t>the medium you choose </a:t>
            </a:r>
            <a:r>
              <a:rPr lang="en-US" altLang="zh-CN" sz="2800" dirty="0"/>
              <a:t>(paper or online)</a:t>
            </a:r>
          </a:p>
          <a:p>
            <a:pPr lvl="2"/>
            <a:r>
              <a:rPr lang="en-US" altLang="zh-CN" sz="2800" dirty="0">
                <a:solidFill>
                  <a:srgbClr val="FF0000"/>
                </a:solidFill>
              </a:rPr>
              <a:t>the amount of information </a:t>
            </a:r>
            <a:r>
              <a:rPr lang="en-US" altLang="zh-CN" sz="2800" dirty="0"/>
              <a:t>you want to communicate</a:t>
            </a:r>
          </a:p>
          <a:p>
            <a:pPr lvl="2"/>
            <a:r>
              <a:rPr lang="en-US" altLang="zh-CN" sz="2800" dirty="0">
                <a:solidFill>
                  <a:srgbClr val="FF0000"/>
                </a:solidFill>
              </a:rPr>
              <a:t>the reading ability </a:t>
            </a:r>
            <a:r>
              <a:rPr lang="en-US" altLang="zh-CN" sz="2800" dirty="0"/>
              <a:t>of your readers</a:t>
            </a:r>
          </a:p>
          <a:p>
            <a:pPr lvl="2"/>
            <a:r>
              <a:rPr lang="en-US" altLang="zh-CN" sz="2800" dirty="0">
                <a:solidFill>
                  <a:srgbClr val="FF0000"/>
                </a:solidFill>
              </a:rPr>
              <a:t>the conditions </a:t>
            </a:r>
            <a:r>
              <a:rPr lang="en-US" altLang="zh-CN" sz="2800" dirty="0"/>
              <a:t>under which the document will be read, etc.</a:t>
            </a:r>
          </a:p>
          <a:p>
            <a:endParaRPr lang="zh-CN" altLang="en-US" dirty="0"/>
          </a:p>
        </p:txBody>
      </p:sp>
    </p:spTree>
    <p:extLst>
      <p:ext uri="{BB962C8B-B14F-4D97-AF65-F5344CB8AC3E}">
        <p14:creationId xmlns:p14="http://schemas.microsoft.com/office/powerpoint/2010/main" val="2581367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the document</a:t>
            </a:r>
          </a:p>
        </p:txBody>
      </p:sp>
      <p:sp>
        <p:nvSpPr>
          <p:cNvPr id="3" name="Content Placeholder 2"/>
          <p:cNvSpPr>
            <a:spLocks noGrp="1"/>
          </p:cNvSpPr>
          <p:nvPr>
            <p:ph idx="1"/>
          </p:nvPr>
        </p:nvSpPr>
        <p:spPr>
          <a:xfrm>
            <a:off x="385763" y="1690688"/>
            <a:ext cx="11472861" cy="4952999"/>
          </a:xfrm>
        </p:spPr>
        <p:txBody>
          <a:bodyPr>
            <a:normAutofit fontScale="62500" lnSpcReduction="20000"/>
          </a:bodyPr>
          <a:lstStyle/>
          <a:p>
            <a:r>
              <a:rPr lang="en-US" sz="3800" dirty="0"/>
              <a:t>What are your </a:t>
            </a:r>
            <a:r>
              <a:rPr lang="en-US" sz="3800" dirty="0">
                <a:solidFill>
                  <a:srgbClr val="FF0000"/>
                </a:solidFill>
              </a:rPr>
              <a:t>reader’s expectations</a:t>
            </a:r>
            <a:r>
              <a:rPr lang="en-US" sz="3800" dirty="0"/>
              <a:t>?</a:t>
            </a:r>
          </a:p>
          <a:p>
            <a:pPr lvl="1"/>
            <a:endParaRPr lang="en-US" sz="3200" dirty="0"/>
          </a:p>
          <a:p>
            <a:r>
              <a:rPr lang="en-US" sz="3800" dirty="0"/>
              <a:t>Do you need to create </a:t>
            </a:r>
            <a:r>
              <a:rPr lang="en-US" sz="3800" dirty="0">
                <a:solidFill>
                  <a:srgbClr val="FF0000"/>
                </a:solidFill>
              </a:rPr>
              <a:t>more than one set of instructions for different audiences</a:t>
            </a:r>
            <a:r>
              <a:rPr lang="en-US" sz="3800" dirty="0"/>
              <a:t>?</a:t>
            </a:r>
          </a:p>
          <a:p>
            <a:endParaRPr lang="en-US" sz="3800" dirty="0"/>
          </a:p>
          <a:p>
            <a:r>
              <a:rPr lang="en-US" sz="3800" dirty="0"/>
              <a:t>Will </a:t>
            </a:r>
            <a:r>
              <a:rPr lang="en-US" sz="3800" dirty="0">
                <a:solidFill>
                  <a:srgbClr val="FF0000"/>
                </a:solidFill>
              </a:rPr>
              <a:t>the environment </a:t>
            </a:r>
            <a:r>
              <a:rPr lang="en-US" sz="3800" dirty="0"/>
              <a:t>in which the instructions are read affect the document design? </a:t>
            </a:r>
          </a:p>
          <a:p>
            <a:pPr lvl="1"/>
            <a:r>
              <a:rPr lang="en-US" sz="3200" dirty="0"/>
              <a:t>Using instructions outdoors</a:t>
            </a:r>
          </a:p>
          <a:p>
            <a:pPr lvl="1"/>
            <a:r>
              <a:rPr lang="en-US" sz="3200" dirty="0"/>
              <a:t>Small, enclosed area</a:t>
            </a:r>
          </a:p>
          <a:p>
            <a:pPr lvl="1"/>
            <a:endParaRPr lang="en-US" sz="3200" dirty="0"/>
          </a:p>
          <a:p>
            <a:r>
              <a:rPr lang="en-US" sz="3800" dirty="0"/>
              <a:t>Should you make your pages </a:t>
            </a:r>
            <a:r>
              <a:rPr lang="en-US" sz="3800" dirty="0">
                <a:solidFill>
                  <a:srgbClr val="FF0000"/>
                </a:solidFill>
              </a:rPr>
              <a:t>multilingual</a:t>
            </a:r>
            <a:r>
              <a:rPr lang="en-US" sz="3800" dirty="0"/>
              <a:t>?</a:t>
            </a:r>
          </a:p>
          <a:p>
            <a:pPr lvl="1"/>
            <a:r>
              <a:rPr lang="en-US" sz="3200" dirty="0"/>
              <a:t>Simultaneous or sequential</a:t>
            </a:r>
          </a:p>
          <a:p>
            <a:pPr lvl="2"/>
            <a:r>
              <a:rPr lang="en-US" sz="2900" dirty="0"/>
              <a:t>Simultaneous design</a:t>
            </a:r>
          </a:p>
          <a:p>
            <a:pPr lvl="3"/>
            <a:r>
              <a:rPr lang="en-US" sz="2600" dirty="0"/>
              <a:t>Multicolumn page</a:t>
            </a:r>
          </a:p>
          <a:p>
            <a:pPr lvl="2"/>
            <a:r>
              <a:rPr lang="en-US" sz="2900" dirty="0"/>
              <a:t>Sequential design</a:t>
            </a:r>
          </a:p>
          <a:p>
            <a:pPr lvl="3"/>
            <a:r>
              <a:rPr lang="en-US" sz="2600" dirty="0"/>
              <a:t>All information in English and then Spanish</a:t>
            </a:r>
          </a:p>
          <a:p>
            <a:pPr lvl="1"/>
            <a:endParaRPr lang="en-US" dirty="0"/>
          </a:p>
        </p:txBody>
      </p:sp>
    </p:spTree>
    <p:custDataLst>
      <p:tags r:id="rId1"/>
    </p:custDataLst>
    <p:extLst>
      <p:ext uri="{BB962C8B-B14F-4D97-AF65-F5344CB8AC3E}">
        <p14:creationId xmlns:p14="http://schemas.microsoft.com/office/powerpoint/2010/main" val="301806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dissolve">
                                      <p:cBhvr>
                                        <p:cTn id="25" dur="500"/>
                                        <p:tgtEl>
                                          <p:spTgt spid="3">
                                            <p:txEl>
                                              <p:pRg st="8" end="8"/>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dissolve">
                                      <p:cBhvr>
                                        <p:cTn id="28" dur="500"/>
                                        <p:tgtEl>
                                          <p:spTgt spid="3">
                                            <p:txEl>
                                              <p:pRg st="9" end="9"/>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dissolve">
                                      <p:cBhvr>
                                        <p:cTn id="31" dur="500"/>
                                        <p:tgtEl>
                                          <p:spTgt spid="3">
                                            <p:txEl>
                                              <p:pRg st="10" end="10"/>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dissolve">
                                      <p:cBhvr>
                                        <p:cTn id="34" dur="500"/>
                                        <p:tgtEl>
                                          <p:spTgt spid="3">
                                            <p:txEl>
                                              <p:pRg st="11" end="1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dissolve">
                                      <p:cBhvr>
                                        <p:cTn id="37" dur="500"/>
                                        <p:tgtEl>
                                          <p:spTgt spid="3">
                                            <p:txEl>
                                              <p:pRg st="12" end="12"/>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dissolve">
                                      <p:cBhvr>
                                        <p:cTn id="4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DB8AA-71CC-4764-9926-1F3EC85B1D83}"/>
              </a:ext>
            </a:extLst>
          </p:cNvPr>
          <p:cNvSpPr>
            <a:spLocks noGrp="1"/>
          </p:cNvSpPr>
          <p:nvPr>
            <p:ph type="title"/>
          </p:nvPr>
        </p:nvSpPr>
        <p:spPr/>
        <p:txBody>
          <a:bodyPr/>
          <a:lstStyle/>
          <a:p>
            <a:r>
              <a:rPr lang="en-US" altLang="zh-CN" b="1" dirty="0"/>
              <a:t>Delivering Usable Information</a:t>
            </a:r>
            <a:endParaRPr lang="zh-CN" altLang="en-US" dirty="0"/>
          </a:p>
        </p:txBody>
      </p:sp>
      <p:sp>
        <p:nvSpPr>
          <p:cNvPr id="3" name="内容占位符 2">
            <a:extLst>
              <a:ext uri="{FF2B5EF4-FFF2-40B4-BE49-F238E27FC236}">
                <a16:creationId xmlns:a16="http://schemas.microsoft.com/office/drawing/2014/main" id="{67C1D126-FED0-4FC4-A235-F74E1E40E872}"/>
              </a:ext>
            </a:extLst>
          </p:cNvPr>
          <p:cNvSpPr>
            <a:spLocks noGrp="1"/>
          </p:cNvSpPr>
          <p:nvPr>
            <p:ph idx="1"/>
          </p:nvPr>
        </p:nvSpPr>
        <p:spPr/>
        <p:txBody>
          <a:bodyPr/>
          <a:lstStyle/>
          <a:p>
            <a:r>
              <a:rPr lang="en-US" altLang="zh-CN" dirty="0"/>
              <a:t> A document </a:t>
            </a:r>
            <a:r>
              <a:rPr lang="en-US" altLang="zh-CN" u="sng" dirty="0"/>
              <a:t>usability</a:t>
            </a:r>
            <a:r>
              <a:rPr lang="en-US" altLang="zh-CN" dirty="0"/>
              <a:t> is a measure of how well a document can fulfill the information that its audience needs, for example the user needs be able to:</a:t>
            </a:r>
          </a:p>
          <a:p>
            <a:pPr lvl="1"/>
            <a:r>
              <a:rPr lang="en-US" altLang="zh-CN" dirty="0">
                <a:solidFill>
                  <a:srgbClr val="FF0000"/>
                </a:solidFill>
              </a:rPr>
              <a:t>easily locate the needed information</a:t>
            </a:r>
          </a:p>
          <a:p>
            <a:pPr lvl="1"/>
            <a:r>
              <a:rPr lang="en-US" altLang="zh-CN" dirty="0">
                <a:solidFill>
                  <a:srgbClr val="FF0000"/>
                </a:solidFill>
              </a:rPr>
              <a:t>immediately understand the needed information</a:t>
            </a:r>
          </a:p>
          <a:p>
            <a:pPr lvl="1"/>
            <a:r>
              <a:rPr lang="en-US" altLang="zh-CN" dirty="0">
                <a:solidFill>
                  <a:srgbClr val="FF0000"/>
                </a:solidFill>
              </a:rPr>
              <a:t>successfully use the information</a:t>
            </a:r>
          </a:p>
          <a:p>
            <a:r>
              <a:rPr lang="en-US" altLang="zh-CN" dirty="0"/>
              <a:t>Preparing usable information requires analyzing your audience and the ways they would use the document.</a:t>
            </a:r>
          </a:p>
          <a:p>
            <a:endParaRPr lang="zh-CN" altLang="en-US" dirty="0"/>
          </a:p>
        </p:txBody>
      </p:sp>
    </p:spTree>
    <p:extLst>
      <p:ext uri="{BB962C8B-B14F-4D97-AF65-F5344CB8AC3E}">
        <p14:creationId xmlns:p14="http://schemas.microsoft.com/office/powerpoint/2010/main" val="360546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3672-13B3-4FDE-8E55-53494C404BFF}"/>
              </a:ext>
            </a:extLst>
          </p:cNvPr>
          <p:cNvSpPr>
            <a:spLocks noGrp="1"/>
          </p:cNvSpPr>
          <p:nvPr>
            <p:ph type="title"/>
          </p:nvPr>
        </p:nvSpPr>
        <p:spPr/>
        <p:txBody>
          <a:bodyPr/>
          <a:lstStyle/>
          <a:p>
            <a:r>
              <a:rPr lang="en-US" altLang="zh-CN" dirty="0"/>
              <a:t>Why should we analyze audience and purposes? </a:t>
            </a:r>
            <a:endParaRPr lang="zh-CN" altLang="en-US" dirty="0"/>
          </a:p>
        </p:txBody>
      </p:sp>
      <p:sp>
        <p:nvSpPr>
          <p:cNvPr id="3" name="内容占位符 2">
            <a:extLst>
              <a:ext uri="{FF2B5EF4-FFF2-40B4-BE49-F238E27FC236}">
                <a16:creationId xmlns:a16="http://schemas.microsoft.com/office/drawing/2014/main" id="{1C006BEC-3304-4436-B964-12084A796EA1}"/>
              </a:ext>
            </a:extLst>
          </p:cNvPr>
          <p:cNvSpPr>
            <a:spLocks noGrp="1"/>
          </p:cNvSpPr>
          <p:nvPr>
            <p:ph idx="1"/>
          </p:nvPr>
        </p:nvSpPr>
        <p:spPr/>
        <p:txBody>
          <a:bodyPr/>
          <a:lstStyle/>
          <a:p>
            <a:endParaRPr lang="en-US" altLang="zh-CN" dirty="0">
              <a:hlinkClick r:id="rId2"/>
            </a:endParaRPr>
          </a:p>
          <a:p>
            <a:endParaRPr lang="en-US" altLang="zh-CN" dirty="0">
              <a:hlinkClick r:id="rId2"/>
            </a:endParaRPr>
          </a:p>
          <a:p>
            <a:endParaRPr lang="en-US" altLang="zh-CN" dirty="0">
              <a:hlinkClick r:id="rId2"/>
            </a:endParaRPr>
          </a:p>
          <a:p>
            <a:r>
              <a:rPr lang="en-US" altLang="zh-CN" dirty="0">
                <a:hlinkClick r:id="rId2"/>
              </a:rPr>
              <a:t>https://mp.weixin.qq.com/s?__biz=MjM5MzM4NTUyOA==&amp;mid=2686890968&amp;idx=2&amp;sn=335d9e0f6029c46259bd11e343713f01&amp;chksm=8345ce8fb4324799d394e8ba76a453b164beb83b72716a0c9ca3f377bd9fb950d9121eab9b49&amp;mpshare=1&amp;scene=23&amp;srcid=0831kaQgZPTVRGubAqTqLF85#rd</a:t>
            </a:r>
            <a:endParaRPr lang="en-US" altLang="zh-CN" dirty="0"/>
          </a:p>
          <a:p>
            <a:endParaRPr lang="zh-CN" altLang="en-US" dirty="0"/>
          </a:p>
        </p:txBody>
      </p:sp>
      <p:sp>
        <p:nvSpPr>
          <p:cNvPr id="4" name="矩形 3">
            <a:extLst>
              <a:ext uri="{FF2B5EF4-FFF2-40B4-BE49-F238E27FC236}">
                <a16:creationId xmlns:a16="http://schemas.microsoft.com/office/drawing/2014/main" id="{0B5815BA-8A54-4AB4-9A6A-D9D26CAED806}"/>
              </a:ext>
            </a:extLst>
          </p:cNvPr>
          <p:cNvSpPr/>
          <p:nvPr/>
        </p:nvSpPr>
        <p:spPr>
          <a:xfrm>
            <a:off x="838200" y="2178073"/>
            <a:ext cx="10515600" cy="400110"/>
          </a:xfrm>
          <a:prstGeom prst="rect">
            <a:avLst/>
          </a:prstGeom>
          <a:solidFill>
            <a:schemeClr val="accent4">
              <a:lumMod val="60000"/>
              <a:lumOff val="40000"/>
            </a:schemeClr>
          </a:solidFill>
        </p:spPr>
        <p:txBody>
          <a:bodyPr wrap="square">
            <a:spAutoFit/>
          </a:bodyPr>
          <a:lstStyle/>
          <a:p>
            <a:pPr lvl="2"/>
            <a:r>
              <a:rPr lang="en-US" altLang="zh-CN" sz="2000" dirty="0">
                <a:solidFill>
                  <a:srgbClr val="FF0000"/>
                </a:solidFill>
                <a:effectLst>
                  <a:outerShdw blurRad="38100" dist="38100" dir="2700000" algn="tl">
                    <a:srgbClr val="000000">
                      <a:alpha val="43137"/>
                    </a:srgbClr>
                  </a:outerShdw>
                </a:effectLst>
              </a:rPr>
              <a:t>Practice: to sketch the skeleton of a bicycle as detailed as you can</a:t>
            </a:r>
          </a:p>
        </p:txBody>
      </p:sp>
    </p:spTree>
    <p:extLst>
      <p:ext uri="{BB962C8B-B14F-4D97-AF65-F5344CB8AC3E}">
        <p14:creationId xmlns:p14="http://schemas.microsoft.com/office/powerpoint/2010/main" val="4278298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Planning for safety</a:t>
            </a:r>
            <a:endParaRPr lang="en-US" dirty="0"/>
          </a:p>
        </p:txBody>
      </p:sp>
      <p:sp>
        <p:nvSpPr>
          <p:cNvPr id="3" name="Content Placeholder 2"/>
          <p:cNvSpPr>
            <a:spLocks noGrp="1"/>
          </p:cNvSpPr>
          <p:nvPr>
            <p:ph idx="1"/>
          </p:nvPr>
        </p:nvSpPr>
        <p:spPr/>
        <p:txBody>
          <a:bodyPr/>
          <a:lstStyle/>
          <a:p>
            <a:r>
              <a:rPr lang="en-US" dirty="0">
                <a:latin typeface="Arial" charset="0"/>
                <a:ea typeface="Arial" charset="0"/>
                <a:cs typeface="Arial" charset="0"/>
              </a:rPr>
              <a:t>American National Standard Institute (ANSI) </a:t>
            </a:r>
          </a:p>
          <a:p>
            <a:pPr lvl="1"/>
            <a:r>
              <a:rPr lang="en-US" dirty="0">
                <a:latin typeface="Arial" charset="0"/>
                <a:ea typeface="Arial" charset="0"/>
                <a:cs typeface="Arial" charset="0"/>
              </a:rPr>
              <a:t>“A product safety sign or label should alert persons to a specific hazard, the degree or level of hazard seriousness, the probable consequence of involvement with the hazard, and how the hazard can be avoided.”</a:t>
            </a:r>
          </a:p>
        </p:txBody>
      </p:sp>
    </p:spTree>
    <p:extLst>
      <p:ext uri="{BB962C8B-B14F-4D97-AF65-F5344CB8AC3E}">
        <p14:creationId xmlns:p14="http://schemas.microsoft.com/office/powerpoint/2010/main" val="17760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safety</a:t>
            </a:r>
          </a:p>
        </p:txBody>
      </p:sp>
      <p:sp>
        <p:nvSpPr>
          <p:cNvPr id="3" name="Content Placeholder 2"/>
          <p:cNvSpPr>
            <a:spLocks noGrp="1"/>
          </p:cNvSpPr>
          <p:nvPr>
            <p:ph idx="1"/>
          </p:nvPr>
        </p:nvSpPr>
        <p:spPr/>
        <p:txBody>
          <a:bodyPr/>
          <a:lstStyle/>
          <a:p>
            <a:r>
              <a:rPr lang="en-US" dirty="0"/>
              <a:t>Designing effective safety information</a:t>
            </a:r>
          </a:p>
          <a:p>
            <a:endParaRPr lang="en-US" dirty="0"/>
          </a:p>
          <a:p>
            <a:endParaRPr lang="en-US" dirty="0"/>
          </a:p>
          <a:p>
            <a:endParaRPr lang="en-US" dirty="0"/>
          </a:p>
          <a:p>
            <a:endParaRPr lang="en-US" dirty="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2328863" y="2484783"/>
            <a:ext cx="7534275" cy="4343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4179094" y="3135346"/>
            <a:ext cx="5857875" cy="2066925"/>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526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
                                        <p:tgtEl>
                                          <p:spTgt spid="3074"/>
                                        </p:tgtEl>
                                      </p:cBhvr>
                                    </p:animEffect>
                                    <p:anim calcmode="lin" valueType="num">
                                      <p:cBhvr>
                                        <p:cTn id="8" dur="400" fill="hold"/>
                                        <p:tgtEl>
                                          <p:spTgt spid="3074"/>
                                        </p:tgtEl>
                                        <p:attrNameLst>
                                          <p:attrName>ppt_x</p:attrName>
                                        </p:attrNameLst>
                                      </p:cBhvr>
                                      <p:tavLst>
                                        <p:tav tm="0">
                                          <p:val>
                                            <p:strVal val="#ppt_x"/>
                                          </p:val>
                                        </p:tav>
                                        <p:tav tm="100000">
                                          <p:val>
                                            <p:strVal val="#ppt_x"/>
                                          </p:val>
                                        </p:tav>
                                      </p:tavLst>
                                    </p:anim>
                                    <p:anim calcmode="lin" valueType="num">
                                      <p:cBhvr>
                                        <p:cTn id="9" dur="400" fill="hold"/>
                                        <p:tgtEl>
                                          <p:spTgt spid="307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07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07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nodeType="clickEffect">
                                  <p:stCondLst>
                                    <p:cond delay="0"/>
                                  </p:stCondLst>
                                  <p:childTnLst>
                                    <p:animEffect transition="out" filter="box(in)">
                                      <p:cBhvr>
                                        <p:cTn id="15" dur="500"/>
                                        <p:tgtEl>
                                          <p:spTgt spid="3074"/>
                                        </p:tgtEl>
                                      </p:cBhvr>
                                    </p:animEffect>
                                    <p:set>
                                      <p:cBhvr>
                                        <p:cTn id="16" dur="1" fill="hold">
                                          <p:stCondLst>
                                            <p:cond delay="499"/>
                                          </p:stCondLst>
                                        </p:cTn>
                                        <p:tgtEl>
                                          <p:spTgt spid="30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075"/>
                                        </p:tgtEl>
                                        <p:attrNameLst>
                                          <p:attrName>style.visibility</p:attrName>
                                        </p:attrNameLst>
                                      </p:cBhvr>
                                      <p:to>
                                        <p:strVal val="visible"/>
                                      </p:to>
                                    </p:set>
                                    <p:anim calcmode="lin" valueType="num">
                                      <p:cBhvr>
                                        <p:cTn id="21" dur="1000" fill="hold"/>
                                        <p:tgtEl>
                                          <p:spTgt spid="3075"/>
                                        </p:tgtEl>
                                        <p:attrNameLst>
                                          <p:attrName>ppt_w</p:attrName>
                                        </p:attrNameLst>
                                      </p:cBhvr>
                                      <p:tavLst>
                                        <p:tav tm="0">
                                          <p:val>
                                            <p:strVal val="#ppt_w+.3"/>
                                          </p:val>
                                        </p:tav>
                                        <p:tav tm="100000">
                                          <p:val>
                                            <p:strVal val="#ppt_w"/>
                                          </p:val>
                                        </p:tav>
                                      </p:tavLst>
                                    </p:anim>
                                    <p:anim calcmode="lin" valueType="num">
                                      <p:cBhvr>
                                        <p:cTn id="22" dur="1000" fill="hold"/>
                                        <p:tgtEl>
                                          <p:spTgt spid="3075"/>
                                        </p:tgtEl>
                                        <p:attrNameLst>
                                          <p:attrName>ppt_h</p:attrName>
                                        </p:attrNameLst>
                                      </p:cBhvr>
                                      <p:tavLst>
                                        <p:tav tm="0">
                                          <p:val>
                                            <p:strVal val="#ppt_h"/>
                                          </p:val>
                                        </p:tav>
                                        <p:tav tm="100000">
                                          <p:val>
                                            <p:strVal val="#ppt_h"/>
                                          </p:val>
                                        </p:tav>
                                      </p:tavLst>
                                    </p:anim>
                                    <p:animEffect transition="in" filter="fade">
                                      <p:cBhvr>
                                        <p:cTn id="23"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safety</a:t>
            </a:r>
          </a:p>
        </p:txBody>
      </p:sp>
      <p:sp>
        <p:nvSpPr>
          <p:cNvPr id="3" name="Content Placeholder 2"/>
          <p:cNvSpPr>
            <a:spLocks noGrp="1"/>
          </p:cNvSpPr>
          <p:nvPr>
            <p:ph idx="1"/>
          </p:nvPr>
        </p:nvSpPr>
        <p:spPr/>
        <p:txBody>
          <a:bodyPr>
            <a:normAutofit/>
          </a:bodyPr>
          <a:lstStyle/>
          <a:p>
            <a:r>
              <a:rPr lang="en-US" dirty="0"/>
              <a:t>Occupational Safety and Health Administration Guidelines’ standards for placing safety messages on products and manuals</a:t>
            </a:r>
          </a:p>
          <a:p>
            <a:pPr lvl="2"/>
            <a:r>
              <a:rPr lang="en-US" sz="1900" dirty="0">
                <a:latin typeface="Arial" charset="0"/>
                <a:ea typeface="Arial" charset="0"/>
                <a:cs typeface="Arial" charset="0"/>
              </a:rPr>
              <a:t>Is the message prominently displayed so that users see it?</a:t>
            </a:r>
          </a:p>
          <a:p>
            <a:pPr lvl="2"/>
            <a:r>
              <a:rPr lang="en-US" sz="1900" dirty="0">
                <a:latin typeface="Arial" charset="0"/>
                <a:ea typeface="Arial" charset="0"/>
                <a:cs typeface="Arial" charset="0"/>
              </a:rPr>
              <a:t>Is the message large enough and clearly legible under operating conditions?</a:t>
            </a:r>
          </a:p>
          <a:p>
            <a:pPr lvl="2"/>
            <a:r>
              <a:rPr lang="en-US" sz="1900" dirty="0">
                <a:latin typeface="Arial" charset="0"/>
                <a:ea typeface="Arial" charset="0"/>
                <a:cs typeface="Arial" charset="0"/>
              </a:rPr>
              <a:t>Are the graphics and the words of the message clear and informative? </a:t>
            </a:r>
          </a:p>
        </p:txBody>
      </p:sp>
      <p:pic>
        <p:nvPicPr>
          <p:cNvPr id="6" name="Picture 5"/>
          <p:cNvPicPr>
            <a:picLocks noChangeAspect="1"/>
          </p:cNvPicPr>
          <p:nvPr/>
        </p:nvPicPr>
        <p:blipFill>
          <a:blip r:embed="rId3"/>
          <a:stretch>
            <a:fillRect/>
          </a:stretch>
        </p:blipFill>
        <p:spPr>
          <a:xfrm>
            <a:off x="8049944" y="136367"/>
            <a:ext cx="2540000" cy="1638300"/>
          </a:xfrm>
          <a:prstGeom prst="rect">
            <a:avLst/>
          </a:prstGeom>
        </p:spPr>
      </p:pic>
    </p:spTree>
    <p:custDataLst>
      <p:tags r:id="rId1"/>
    </p:custDataLst>
    <p:extLst>
      <p:ext uri="{BB962C8B-B14F-4D97-AF65-F5344CB8AC3E}">
        <p14:creationId xmlns:p14="http://schemas.microsoft.com/office/powerpoint/2010/main" val="17464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safety</a:t>
            </a:r>
          </a:p>
        </p:txBody>
      </p:sp>
      <p:sp>
        <p:nvSpPr>
          <p:cNvPr id="3" name="Content Placeholder 2"/>
          <p:cNvSpPr>
            <a:spLocks noGrp="1"/>
          </p:cNvSpPr>
          <p:nvPr>
            <p:ph idx="1"/>
          </p:nvPr>
        </p:nvSpPr>
        <p:spPr/>
        <p:txBody>
          <a:bodyPr/>
          <a:lstStyle/>
          <a:p>
            <a:r>
              <a:rPr lang="en-US" dirty="0"/>
              <a:t>Writing effective safety information</a:t>
            </a:r>
          </a:p>
          <a:p>
            <a:pPr lvl="1"/>
            <a:r>
              <a:rPr lang="en-US" dirty="0"/>
              <a:t>Be clear and concise</a:t>
            </a:r>
          </a:p>
        </p:txBody>
      </p:sp>
      <p:sp>
        <p:nvSpPr>
          <p:cNvPr id="4" name="TextBox 3"/>
          <p:cNvSpPr txBox="1"/>
          <p:nvPr/>
        </p:nvSpPr>
        <p:spPr>
          <a:xfrm>
            <a:off x="2667000" y="3505200"/>
            <a:ext cx="76962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t>It is required that safety glasses be worn when inside this laboratory</a:t>
            </a:r>
          </a:p>
        </p:txBody>
      </p:sp>
      <p:sp>
        <p:nvSpPr>
          <p:cNvPr id="5" name="TextBox 4"/>
          <p:cNvSpPr txBox="1"/>
          <p:nvPr/>
        </p:nvSpPr>
        <p:spPr>
          <a:xfrm>
            <a:off x="2667000" y="4038600"/>
            <a:ext cx="54102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t>You must wear safety glasses in this laboratory</a:t>
            </a:r>
          </a:p>
        </p:txBody>
      </p:sp>
      <p:sp>
        <p:nvSpPr>
          <p:cNvPr id="6" name="TextBox 5"/>
          <p:cNvSpPr txBox="1"/>
          <p:nvPr/>
        </p:nvSpPr>
        <p:spPr>
          <a:xfrm>
            <a:off x="2667000" y="4583668"/>
            <a:ext cx="4419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t>Wear safety glasses in this laboratory</a:t>
            </a:r>
          </a:p>
        </p:txBody>
      </p:sp>
      <p:cxnSp>
        <p:nvCxnSpPr>
          <p:cNvPr id="8" name="Straight Connector 7"/>
          <p:cNvCxnSpPr/>
          <p:nvPr/>
        </p:nvCxnSpPr>
        <p:spPr>
          <a:xfrm>
            <a:off x="1957387" y="2738437"/>
            <a:ext cx="838200" cy="1588"/>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3143250" y="2736849"/>
            <a:ext cx="1295400" cy="1588"/>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7062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133600" y="3581400"/>
            <a:ext cx="7848600" cy="381000"/>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5. Drafting effective instructions</a:t>
            </a:r>
          </a:p>
        </p:txBody>
      </p:sp>
      <p:sp>
        <p:nvSpPr>
          <p:cNvPr id="3" name="Content Placeholder 2"/>
          <p:cNvSpPr>
            <a:spLocks noGrp="1"/>
          </p:cNvSpPr>
          <p:nvPr>
            <p:ph idx="1"/>
          </p:nvPr>
        </p:nvSpPr>
        <p:spPr/>
        <p:txBody>
          <a:bodyPr/>
          <a:lstStyle/>
          <a:p>
            <a:r>
              <a:rPr lang="en-US" dirty="0"/>
              <a:t>Most sets of instructions contain four elements</a:t>
            </a:r>
          </a:p>
        </p:txBody>
      </p:sp>
      <p:sp>
        <p:nvSpPr>
          <p:cNvPr id="4" name="Rounded Rectangle 3"/>
          <p:cNvSpPr/>
          <p:nvPr/>
        </p:nvSpPr>
        <p:spPr>
          <a:xfrm>
            <a:off x="2590800" y="3352800"/>
            <a:ext cx="1143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5" name="Rounded Rectangle 4"/>
          <p:cNvSpPr/>
          <p:nvPr/>
        </p:nvSpPr>
        <p:spPr>
          <a:xfrm>
            <a:off x="3886200" y="33528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 introduction</a:t>
            </a:r>
          </a:p>
        </p:txBody>
      </p:sp>
      <p:sp>
        <p:nvSpPr>
          <p:cNvPr id="6" name="Rounded Rectangle 5"/>
          <p:cNvSpPr/>
          <p:nvPr/>
        </p:nvSpPr>
        <p:spPr>
          <a:xfrm>
            <a:off x="5791200" y="33528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
        <p:nvSpPr>
          <p:cNvPr id="7" name="Rounded Rectangle 6"/>
          <p:cNvSpPr/>
          <p:nvPr/>
        </p:nvSpPr>
        <p:spPr>
          <a:xfrm>
            <a:off x="7696200" y="3352800"/>
            <a:ext cx="16002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Tree>
    <p:extLst>
      <p:ext uri="{BB962C8B-B14F-4D97-AF65-F5344CB8AC3E}">
        <p14:creationId xmlns:p14="http://schemas.microsoft.com/office/powerpoint/2010/main" val="16821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8" presetClass="entr" presetSubtype="0" accel="10000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2.5"/>
                                          </p:val>
                                        </p:tav>
                                        <p:tav tm="100000">
                                          <p:val>
                                            <p:strVal val="#ppt_w"/>
                                          </p:val>
                                        </p:tav>
                                      </p:tavLst>
                                    </p:anim>
                                    <p:anim calcmode="lin" valueType="num">
                                      <p:cBhvr>
                                        <p:cTn id="17" dur="500" fill="hold"/>
                                        <p:tgtEl>
                                          <p:spTgt spid="4"/>
                                        </p:tgtEl>
                                        <p:attrNameLst>
                                          <p:attrName>ppt_h</p:attrName>
                                        </p:attrNameLst>
                                      </p:cBhvr>
                                      <p:tavLst>
                                        <p:tav tm="0">
                                          <p:val>
                                            <p:strVal val="#ppt_h*0.01"/>
                                          </p:val>
                                        </p:tav>
                                        <p:tav tm="100000">
                                          <p:val>
                                            <p:strVal val="#ppt_h"/>
                                          </p:val>
                                        </p:tav>
                                      </p:tavLst>
                                    </p:anim>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h+1"/>
                                          </p:val>
                                        </p:tav>
                                        <p:tav tm="100000">
                                          <p:val>
                                            <p:strVal val="#ppt_y"/>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8" presetClass="entr" presetSubtype="0" accel="10000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strVal val="#ppt_w*2.5"/>
                                          </p:val>
                                        </p:tav>
                                        <p:tav tm="100000">
                                          <p:val>
                                            <p:strVal val="#ppt_w"/>
                                          </p:val>
                                        </p:tav>
                                      </p:tavLst>
                                    </p:anim>
                                    <p:anim calcmode="lin" valueType="num">
                                      <p:cBhvr>
                                        <p:cTn id="26" dur="500" fill="hold"/>
                                        <p:tgtEl>
                                          <p:spTgt spid="5"/>
                                        </p:tgtEl>
                                        <p:attrNameLst>
                                          <p:attrName>ppt_h</p:attrName>
                                        </p:attrNameLst>
                                      </p:cBhvr>
                                      <p:tavLst>
                                        <p:tav tm="0">
                                          <p:val>
                                            <p:strVal val="#ppt_h*0.01"/>
                                          </p:val>
                                        </p:tav>
                                        <p:tav tm="100000">
                                          <p:val>
                                            <p:strVal val="#ppt_h"/>
                                          </p:val>
                                        </p:tav>
                                      </p:tavLst>
                                    </p:anim>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h+1"/>
                                          </p:val>
                                        </p:tav>
                                        <p:tav tm="100000">
                                          <p:val>
                                            <p:strVal val="#ppt_y"/>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8" presetClass="entr" presetSubtype="0" ac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strVal val="#ppt_w*2.5"/>
                                          </p:val>
                                        </p:tav>
                                        <p:tav tm="100000">
                                          <p:val>
                                            <p:strVal val="#ppt_w"/>
                                          </p:val>
                                        </p:tav>
                                      </p:tavLst>
                                    </p:anim>
                                    <p:anim calcmode="lin" valueType="num">
                                      <p:cBhvr>
                                        <p:cTn id="35" dur="500" fill="hold"/>
                                        <p:tgtEl>
                                          <p:spTgt spid="6"/>
                                        </p:tgtEl>
                                        <p:attrNameLst>
                                          <p:attrName>ppt_h</p:attrName>
                                        </p:attrNameLst>
                                      </p:cBhvr>
                                      <p:tavLst>
                                        <p:tav tm="0">
                                          <p:val>
                                            <p:strVal val="#ppt_h*0.01"/>
                                          </p:val>
                                        </p:tav>
                                        <p:tav tm="100000">
                                          <p:val>
                                            <p:strVal val="#ppt_h"/>
                                          </p:val>
                                        </p:tav>
                                      </p:tavLst>
                                    </p:anim>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h+1"/>
                                          </p:val>
                                        </p:tav>
                                        <p:tav tm="100000">
                                          <p:val>
                                            <p:strVal val="#ppt_y"/>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58" presetClass="entr" presetSubtype="0" accel="10000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strVal val="#ppt_w*2.5"/>
                                          </p:val>
                                        </p:tav>
                                        <p:tav tm="100000">
                                          <p:val>
                                            <p:strVal val="#ppt_w"/>
                                          </p:val>
                                        </p:tav>
                                      </p:tavLst>
                                    </p:anim>
                                    <p:anim calcmode="lin" valueType="num">
                                      <p:cBhvr>
                                        <p:cTn id="44" dur="500" fill="hold"/>
                                        <p:tgtEl>
                                          <p:spTgt spid="7"/>
                                        </p:tgtEl>
                                        <p:attrNameLst>
                                          <p:attrName>ppt_h</p:attrName>
                                        </p:attrNameLst>
                                      </p:cBhvr>
                                      <p:tavLst>
                                        <p:tav tm="0">
                                          <p:val>
                                            <p:strVal val="#ppt_h*0.01"/>
                                          </p:val>
                                        </p:tav>
                                        <p:tav tm="100000">
                                          <p:val>
                                            <p:strVal val="#ppt_h"/>
                                          </p:val>
                                        </p:tav>
                                      </p:tavLst>
                                    </p:anim>
                                    <p:anim calcmode="lin" valueType="num">
                                      <p:cBhvr>
                                        <p:cTn id="45" dur="500" fill="hold"/>
                                        <p:tgtEl>
                                          <p:spTgt spid="7"/>
                                        </p:tgtEl>
                                        <p:attrNameLst>
                                          <p:attrName>ppt_x</p:attrName>
                                        </p:attrNameLst>
                                      </p:cBhvr>
                                      <p:tavLst>
                                        <p:tav tm="0">
                                          <p:val>
                                            <p:strVal val="#ppt_x"/>
                                          </p:val>
                                        </p:tav>
                                        <p:tav tm="100000">
                                          <p:val>
                                            <p:strVal val="#ppt_x"/>
                                          </p:val>
                                        </p:tav>
                                      </p:tavLst>
                                    </p:anim>
                                    <p:anim calcmode="lin" valueType="num">
                                      <p:cBhvr>
                                        <p:cTn id="46" dur="500" fill="hold"/>
                                        <p:tgtEl>
                                          <p:spTgt spid="7"/>
                                        </p:tgtEl>
                                        <p:attrNameLst>
                                          <p:attrName>ppt_y</p:attrName>
                                        </p:attrNameLst>
                                      </p:cBhvr>
                                      <p:tavLst>
                                        <p:tav tm="0">
                                          <p:val>
                                            <p:strVal val="#ppt_h+1"/>
                                          </p:val>
                                        </p:tav>
                                        <p:tav tm="100000">
                                          <p:val>
                                            <p:strVal val="#ppt_y"/>
                                          </p:val>
                                        </p:tav>
                                      </p:tavLst>
                                    </p:anim>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Simple and clear</a:t>
            </a:r>
          </a:p>
          <a:p>
            <a:pPr lvl="1"/>
            <a:r>
              <a:rPr lang="en-US" dirty="0"/>
              <a:t>How-to</a:t>
            </a:r>
          </a:p>
          <a:p>
            <a:pPr lvl="2"/>
            <a:r>
              <a:rPr lang="en-US" dirty="0"/>
              <a:t>How to Install the J112 Shock Absorber</a:t>
            </a:r>
          </a:p>
          <a:p>
            <a:pPr lvl="1"/>
            <a:r>
              <a:rPr lang="en-US" dirty="0"/>
              <a:t>Gerund</a:t>
            </a:r>
          </a:p>
          <a:p>
            <a:pPr lvl="2"/>
            <a:r>
              <a:rPr lang="en-US" dirty="0"/>
              <a:t>Installing the J112 Shock Absorber</a:t>
            </a:r>
          </a:p>
        </p:txBody>
      </p:sp>
      <p:sp>
        <p:nvSpPr>
          <p:cNvPr id="4" name="Rounded Rectangle 3"/>
          <p:cNvSpPr/>
          <p:nvPr/>
        </p:nvSpPr>
        <p:spPr>
          <a:xfrm>
            <a:off x="1204913" y="552450"/>
            <a:ext cx="1143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Tree>
    <p:custDataLst>
      <p:tags r:id="rId1"/>
    </p:custDataLst>
    <p:extLst>
      <p:ext uri="{BB962C8B-B14F-4D97-AF65-F5344CB8AC3E}">
        <p14:creationId xmlns:p14="http://schemas.microsoft.com/office/powerpoint/2010/main" val="168590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dissolv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8" presetClass="entr" presetSubtype="0" accel="10000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strVal val="#ppt_w*2.5"/>
                                          </p:val>
                                        </p:tav>
                                        <p:tav tm="100000">
                                          <p:val>
                                            <p:strVal val="#ppt_w"/>
                                          </p:val>
                                        </p:tav>
                                      </p:tavLst>
                                    </p:anim>
                                    <p:anim calcmode="lin" valueType="num">
                                      <p:cBhvr>
                                        <p:cTn id="17" dur="500" fill="hold"/>
                                        <p:tgtEl>
                                          <p:spTgt spid="3">
                                            <p:txEl>
                                              <p:pRg st="2" end="2"/>
                                            </p:txEl>
                                          </p:spTgt>
                                        </p:tgtEl>
                                        <p:attrNameLst>
                                          <p:attrName>ppt_h</p:attrName>
                                        </p:attrNameLst>
                                      </p:cBhvr>
                                      <p:tavLst>
                                        <p:tav tm="0">
                                          <p:val>
                                            <p:strVal val="#ppt_h*0.01"/>
                                          </p:val>
                                        </p:tav>
                                        <p:tav tm="100000">
                                          <p:val>
                                            <p:strVal val="#ppt_h"/>
                                          </p:val>
                                        </p:tav>
                                      </p:tavLst>
                                    </p:anim>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h+1"/>
                                          </p:val>
                                        </p:tav>
                                        <p:tav tm="100000">
                                          <p:val>
                                            <p:strVal val="#ppt_y"/>
                                          </p:val>
                                        </p:tav>
                                      </p:tavLst>
                                    </p:anim>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8" presetClass="entr" presetSubtype="0" accel="10000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strVal val="#ppt_w*2.5"/>
                                          </p:val>
                                        </p:tav>
                                        <p:tav tm="100000">
                                          <p:val>
                                            <p:strVal val="#ppt_w"/>
                                          </p:val>
                                        </p:tav>
                                      </p:tavLst>
                                    </p:anim>
                                    <p:anim calcmode="lin" valueType="num">
                                      <p:cBhvr>
                                        <p:cTn id="26" dur="500" fill="hold"/>
                                        <p:tgtEl>
                                          <p:spTgt spid="3">
                                            <p:txEl>
                                              <p:pRg st="4" end="4"/>
                                            </p:txEl>
                                          </p:spTgt>
                                        </p:tgtEl>
                                        <p:attrNameLst>
                                          <p:attrName>ppt_h</p:attrName>
                                        </p:attrNameLst>
                                      </p:cBhvr>
                                      <p:tavLst>
                                        <p:tav tm="0">
                                          <p:val>
                                            <p:strVal val="#ppt_h*0.01"/>
                                          </p:val>
                                        </p:tav>
                                        <p:tav tm="100000">
                                          <p:val>
                                            <p:strVal val="#ppt_h"/>
                                          </p:val>
                                        </p:tav>
                                      </p:tavLst>
                                    </p:anim>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h+1"/>
                                          </p:val>
                                        </p:tav>
                                        <p:tav tm="100000">
                                          <p:val>
                                            <p:strVal val="#ppt_y"/>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nodeType="clickEffect">
                                  <p:stCondLst>
                                    <p:cond delay="0"/>
                                  </p:stCondLst>
                                  <p:childTnLst>
                                    <p:animClr clrSpc="rgb" dir="cw">
                                      <p:cBhvr override="childStyle">
                                        <p:cTn id="33" dur="500" fill="hold"/>
                                        <p:tgtEl>
                                          <p:spTgt spid="3">
                                            <p:txEl>
                                              <p:pRg st="4" end="4"/>
                                            </p:txEl>
                                          </p:spTgt>
                                        </p:tgtEl>
                                        <p:attrNameLst>
                                          <p:attrName>style.color</p:attrName>
                                        </p:attrNameLst>
                                      </p:cBhvr>
                                      <p:to>
                                        <a:schemeClr val="accent2"/>
                                      </p:to>
                                    </p:animClr>
                                    <p:animClr clrSpc="rgb" dir="cw">
                                      <p:cBhvr>
                                        <p:cTn id="34" dur="500" fill="hold"/>
                                        <p:tgtEl>
                                          <p:spTgt spid="3">
                                            <p:txEl>
                                              <p:pRg st="4" end="4"/>
                                            </p:txEl>
                                          </p:spTgt>
                                        </p:tgtEl>
                                        <p:attrNameLst>
                                          <p:attrName>fillcolor</p:attrName>
                                        </p:attrNameLst>
                                      </p:cBhvr>
                                      <p:to>
                                        <a:schemeClr val="accent2"/>
                                      </p:to>
                                    </p:animClr>
                                    <p:set>
                                      <p:cBhvr>
                                        <p:cTn id="35" dur="500" fill="hold"/>
                                        <p:tgtEl>
                                          <p:spTgt spid="3">
                                            <p:txEl>
                                              <p:pRg st="4" end="4"/>
                                            </p:txEl>
                                          </p:spTgt>
                                        </p:tgtEl>
                                        <p:attrNameLst>
                                          <p:attrName>fill.type</p:attrName>
                                        </p:attrNameLst>
                                      </p:cBhvr>
                                      <p:to>
                                        <p:strVal val="solid"/>
                                      </p:to>
                                    </p:set>
                                    <p:set>
                                      <p:cBhvr>
                                        <p:cTn id="36"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82808"/>
            <a:ext cx="4572000" cy="4572000"/>
          </a:xfrm>
        </p:spPr>
        <p:txBody>
          <a:bodyPr>
            <a:noAutofit/>
          </a:bodyPr>
          <a:lstStyle/>
          <a:p>
            <a:pPr>
              <a:buNone/>
            </a:pPr>
            <a:endParaRPr lang="en-US" sz="2000" dirty="0"/>
          </a:p>
          <a:p>
            <a:r>
              <a:rPr lang="en-US" sz="2000" b="1" dirty="0">
                <a:solidFill>
                  <a:schemeClr val="tx1">
                    <a:lumMod val="85000"/>
                  </a:schemeClr>
                </a:solidFill>
              </a:rPr>
              <a:t>Who should carry out the task?</a:t>
            </a:r>
            <a:r>
              <a:rPr lang="en-US" sz="2000" dirty="0">
                <a:solidFill>
                  <a:schemeClr val="tx1">
                    <a:lumMod val="85000"/>
                  </a:schemeClr>
                </a:solidFill>
              </a:rPr>
              <a:t> </a:t>
            </a:r>
          </a:p>
          <a:p>
            <a:r>
              <a:rPr lang="en-US" sz="2000" b="1" dirty="0">
                <a:solidFill>
                  <a:schemeClr val="tx1">
                    <a:lumMod val="85000"/>
                  </a:schemeClr>
                </a:solidFill>
              </a:rPr>
              <a:t>Why should the reader carry out this task?</a:t>
            </a:r>
            <a:r>
              <a:rPr lang="en-US" sz="2000" dirty="0">
                <a:solidFill>
                  <a:schemeClr val="tx1">
                    <a:lumMod val="85000"/>
                  </a:schemeClr>
                </a:solidFill>
              </a:rPr>
              <a:t> </a:t>
            </a:r>
          </a:p>
          <a:p>
            <a:r>
              <a:rPr lang="en-US" sz="2000" b="1" dirty="0">
                <a:solidFill>
                  <a:schemeClr val="tx1">
                    <a:lumMod val="85000"/>
                  </a:schemeClr>
                </a:solidFill>
              </a:rPr>
              <a:t>When should the reader carry out this task?</a:t>
            </a:r>
            <a:r>
              <a:rPr lang="en-US" sz="2000" dirty="0">
                <a:solidFill>
                  <a:schemeClr val="tx1">
                    <a:lumMod val="85000"/>
                  </a:schemeClr>
                </a:solidFill>
              </a:rPr>
              <a:t> </a:t>
            </a:r>
          </a:p>
          <a:p>
            <a:r>
              <a:rPr lang="en-US" sz="2000" b="1" dirty="0">
                <a:solidFill>
                  <a:schemeClr val="tx1">
                    <a:lumMod val="85000"/>
                  </a:schemeClr>
                </a:solidFill>
              </a:rPr>
              <a:t>What safety measures or other concerns should the reader understand?</a:t>
            </a:r>
            <a:r>
              <a:rPr lang="en-US" sz="2000" dirty="0">
                <a:solidFill>
                  <a:schemeClr val="tx1">
                    <a:lumMod val="85000"/>
                  </a:schemeClr>
                </a:solidFill>
              </a:rPr>
              <a:t> </a:t>
            </a:r>
          </a:p>
          <a:p>
            <a:r>
              <a:rPr lang="en-US" sz="2000" b="1" dirty="0">
                <a:solidFill>
                  <a:schemeClr val="tx1">
                    <a:lumMod val="85000"/>
                  </a:schemeClr>
                </a:solidFill>
              </a:rPr>
              <a:t>What items will the reader need?</a:t>
            </a:r>
            <a:r>
              <a:rPr lang="en-US" sz="2000" dirty="0">
                <a:solidFill>
                  <a:schemeClr val="tx1">
                    <a:lumMod val="85000"/>
                  </a:schemeClr>
                </a:solidFill>
              </a:rPr>
              <a:t> </a:t>
            </a:r>
          </a:p>
          <a:p>
            <a:r>
              <a:rPr lang="en-US" sz="2000" b="1" dirty="0">
                <a:solidFill>
                  <a:schemeClr val="tx1">
                    <a:lumMod val="85000"/>
                  </a:schemeClr>
                </a:solidFill>
              </a:rPr>
              <a:t>How long will the task take?</a:t>
            </a:r>
            <a:r>
              <a:rPr lang="en-US" sz="2000" dirty="0">
                <a:solidFill>
                  <a:schemeClr val="tx1">
                    <a:lumMod val="85000"/>
                  </a:schemeClr>
                </a:solidFill>
              </a:rPr>
              <a:t> </a:t>
            </a:r>
          </a:p>
        </p:txBody>
      </p:sp>
      <p:sp>
        <p:nvSpPr>
          <p:cNvPr id="5" name="Rounded Rectangle 4"/>
          <p:cNvSpPr/>
          <p:nvPr/>
        </p:nvSpPr>
        <p:spPr>
          <a:xfrm>
            <a:off x="2286000" y="6096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 introduction</a:t>
            </a:r>
          </a:p>
        </p:txBody>
      </p:sp>
      <p:pic>
        <p:nvPicPr>
          <p:cNvPr id="7" name="Picture 6"/>
          <p:cNvPicPr>
            <a:picLocks noChangeAspect="1"/>
          </p:cNvPicPr>
          <p:nvPr/>
        </p:nvPicPr>
        <p:blipFill>
          <a:blip r:embed="rId3"/>
          <a:stretch>
            <a:fillRect/>
          </a:stretch>
        </p:blipFill>
        <p:spPr>
          <a:xfrm>
            <a:off x="6737412" y="838200"/>
            <a:ext cx="3919702" cy="5181600"/>
          </a:xfrm>
          <a:prstGeom prst="rect">
            <a:avLst/>
          </a:prstGeom>
        </p:spPr>
      </p:pic>
    </p:spTree>
    <p:custDataLst>
      <p:tags r:id="rId1"/>
    </p:custDataLst>
    <p:extLst>
      <p:ext uri="{BB962C8B-B14F-4D97-AF65-F5344CB8AC3E}">
        <p14:creationId xmlns:p14="http://schemas.microsoft.com/office/powerpoint/2010/main" val="150236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2" end="2"/>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3" end="3"/>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3">
                                            <p:txEl>
                                              <p:pRg st="4" end="4"/>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5" end="5"/>
                                            </p:txEl>
                                          </p:spTgt>
                                        </p:tgtEl>
                                        <p:attrNameLst>
                                          <p:attrName>style.color</p:attrName>
                                        </p:attrNameLst>
                                      </p:cBhvr>
                                      <p:to>
                                        <a:schemeClr val="accent2"/>
                                      </p:to>
                                    </p:animClr>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2000" fill="hold"/>
                                        <p:tgtEl>
                                          <p:spTgt spid="3">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82808"/>
            <a:ext cx="3733800" cy="4572000"/>
          </a:xfrm>
        </p:spPr>
        <p:txBody>
          <a:bodyPr>
            <a:normAutofit/>
          </a:bodyPr>
          <a:lstStyle/>
          <a:p>
            <a:r>
              <a:rPr lang="en-US" sz="2000" b="1" dirty="0"/>
              <a:t>Number the instructions</a:t>
            </a:r>
            <a:endParaRPr lang="en-US" sz="2000" dirty="0"/>
          </a:p>
          <a:p>
            <a:pPr lvl="1"/>
            <a:r>
              <a:rPr lang="en-US" sz="1600" dirty="0"/>
              <a:t>For long, complex instructions, use two-level numbering, such as a decimal system. 1   1.1  1.2 2   2.1  2.2 etc.  </a:t>
            </a:r>
          </a:p>
          <a:p>
            <a:pPr lvl="1"/>
            <a:endParaRPr lang="en-US" sz="1600" dirty="0"/>
          </a:p>
          <a:p>
            <a:pPr lvl="1"/>
            <a:r>
              <a:rPr lang="en-US" sz="1600" dirty="0"/>
              <a:t>If you need to present a long set of steps, such as 50, group them logically into, say, six sets of eight or nine steps, and begin each set with a clear heading. </a:t>
            </a:r>
          </a:p>
        </p:txBody>
      </p:sp>
      <p:sp>
        <p:nvSpPr>
          <p:cNvPr id="8" name="Rounded Rectangle 7"/>
          <p:cNvSpPr/>
          <p:nvPr/>
        </p:nvSpPr>
        <p:spPr>
          <a:xfrm>
            <a:off x="2362200" y="6096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pic>
        <p:nvPicPr>
          <p:cNvPr id="10" name="Picture 2"/>
          <p:cNvPicPr>
            <a:picLocks noChangeAspect="1" noChangeArrowheads="1"/>
          </p:cNvPicPr>
          <p:nvPr/>
        </p:nvPicPr>
        <p:blipFill>
          <a:blip r:embed="rId3" cstate="print"/>
          <a:srcRect/>
          <a:stretch>
            <a:fillRect/>
          </a:stretch>
        </p:blipFill>
        <p:spPr bwMode="auto">
          <a:xfrm>
            <a:off x="5943600" y="228600"/>
            <a:ext cx="4495800" cy="6383600"/>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6860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dissolv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ppt_x</p:attrName>
                                        </p:attrNameLst>
                                      </p:cBhvr>
                                      <p:tavLst>
                                        <p:tav tm="0">
                                          <p:val>
                                            <p:strVal val="#ppt_x-.2"/>
                                          </p:val>
                                        </p:tav>
                                        <p:tav tm="100000">
                                          <p:val>
                                            <p:strVal val="#ppt_x"/>
                                          </p:val>
                                        </p:tav>
                                      </p:tavLst>
                                    </p:anim>
                                    <p:anim calcmode="lin" valueType="num">
                                      <p:cBhvr>
                                        <p:cTn id="20"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xit" presetSubtype="16" fill="hold" nodeType="clickEffect">
                                  <p:stCondLst>
                                    <p:cond delay="0"/>
                                  </p:stCondLst>
                                  <p:childTnLst>
                                    <p:animEffect transition="out" filter="diamond(in)">
                                      <p:cBhvr>
                                        <p:cTn id="25" dur="2000"/>
                                        <p:tgtEl>
                                          <p:spTgt spid="10"/>
                                        </p:tgtEl>
                                      </p:cBhvr>
                                    </p:animEffect>
                                    <p:set>
                                      <p:cBhvr>
                                        <p:cTn id="26"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Subject</a:t>
            </a:r>
          </a:p>
          <a:p>
            <a:r>
              <a:rPr lang="en-US" dirty="0"/>
              <a:t>Goal</a:t>
            </a:r>
          </a:p>
          <a:p>
            <a:r>
              <a:rPr lang="en-US" dirty="0"/>
              <a:t>Safety information</a:t>
            </a:r>
          </a:p>
          <a:p>
            <a:r>
              <a:rPr lang="en-US" dirty="0"/>
              <a:t>Pre-condition</a:t>
            </a:r>
          </a:p>
          <a:p>
            <a:r>
              <a:rPr lang="en-US" dirty="0"/>
              <a:t>Action</a:t>
            </a:r>
          </a:p>
          <a:p>
            <a:r>
              <a:rPr lang="en-US" dirty="0"/>
              <a:t>Result</a:t>
            </a:r>
          </a:p>
          <a:p>
            <a:r>
              <a:rPr lang="en-US" dirty="0"/>
              <a:t>Reminder</a:t>
            </a:r>
          </a:p>
          <a:p>
            <a:r>
              <a:rPr lang="en-US" dirty="0"/>
              <a:t>example</a:t>
            </a:r>
          </a:p>
          <a:p>
            <a:endParaRPr lang="en-US" dirty="0"/>
          </a:p>
        </p:txBody>
      </p:sp>
      <p:sp>
        <p:nvSpPr>
          <p:cNvPr id="4" name="Rounded Rectangle 3"/>
          <p:cNvSpPr/>
          <p:nvPr/>
        </p:nvSpPr>
        <p:spPr>
          <a:xfrm>
            <a:off x="2362200" y="6096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Tree>
    <p:extLst>
      <p:ext uri="{BB962C8B-B14F-4D97-AF65-F5344CB8AC3E}">
        <p14:creationId xmlns:p14="http://schemas.microsoft.com/office/powerpoint/2010/main" val="9697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981200" y="1778675"/>
            <a:ext cx="8229600" cy="4572000"/>
          </a:xfrm>
        </p:spPr>
        <p:txBody>
          <a:bodyPr/>
          <a:lstStyle/>
          <a:p>
            <a:r>
              <a:rPr lang="en-US" sz="2000" b="1" dirty="0"/>
              <a:t>Present the right amount of information in each step</a:t>
            </a:r>
            <a:endParaRPr lang="en-US" sz="2000" dirty="0"/>
          </a:p>
          <a:p>
            <a:pPr lvl="1"/>
            <a:r>
              <a:rPr lang="en-US" sz="1600" dirty="0"/>
              <a:t>Each step should define a single task the reader can carry out easily</a:t>
            </a:r>
          </a:p>
          <a:p>
            <a:endParaRPr lang="en-US" dirty="0"/>
          </a:p>
          <a:p>
            <a:endParaRPr lang="en-US" dirty="0"/>
          </a:p>
          <a:p>
            <a:endParaRPr lang="en-US" dirty="0"/>
          </a:p>
          <a:p>
            <a:endParaRPr lang="en-US" dirty="0"/>
          </a:p>
          <a:p>
            <a:endParaRPr lang="en-US" dirty="0"/>
          </a:p>
        </p:txBody>
      </p:sp>
      <p:sp>
        <p:nvSpPr>
          <p:cNvPr id="5" name="TextBox 4"/>
          <p:cNvSpPr txBox="1"/>
          <p:nvPr/>
        </p:nvSpPr>
        <p:spPr>
          <a:xfrm>
            <a:off x="2514601" y="2461771"/>
            <a:ext cx="7162799"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1. Mix one part cement with one part water, using the trowel. When the mixture is a thick consistency without any lumps bigger than a marble, place a strip of the mixture about 1″ high and 1″ wide along the face of the brick.</a:t>
            </a:r>
          </a:p>
        </p:txBody>
      </p:sp>
      <p:sp>
        <p:nvSpPr>
          <p:cNvPr id="6" name="TextBox 5"/>
          <p:cNvSpPr txBox="1"/>
          <p:nvPr/>
        </p:nvSpPr>
        <p:spPr>
          <a:xfrm>
            <a:off x="2514600" y="3985770"/>
            <a:ext cx="2514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a:t>2</a:t>
            </a:r>
            <a:r>
              <a:rPr lang="en-US" dirty="0"/>
              <a:t>. Pick up the trowel. </a:t>
            </a:r>
          </a:p>
        </p:txBody>
      </p:sp>
      <p:sp>
        <p:nvSpPr>
          <p:cNvPr id="7" name="TextBox 6"/>
          <p:cNvSpPr txBox="1"/>
          <p:nvPr/>
        </p:nvSpPr>
        <p:spPr>
          <a:xfrm>
            <a:off x="2546268" y="4678774"/>
            <a:ext cx="7162800" cy="203132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342900" indent="-342900">
              <a:buAutoNum type="arabicPeriod"/>
            </a:pPr>
            <a:r>
              <a:rPr lang="en-US" dirty="0"/>
              <a:t>Mix one part cement with one part water, using the trowel, until the mixture is a thick consistency without any lumps bigger than a marble.  </a:t>
            </a:r>
          </a:p>
          <a:p>
            <a:pPr marL="342900" indent="-342900">
              <a:buAutoNum type="arabicPeriod"/>
            </a:pPr>
            <a:endParaRPr lang="en-US" dirty="0"/>
          </a:p>
          <a:p>
            <a:r>
              <a:rPr lang="en-US" dirty="0"/>
              <a:t>2.   Place a strip of the mixture about 1″ high and 1″ wide along the face of the brick. </a:t>
            </a:r>
          </a:p>
          <a:p>
            <a:endParaRPr lang="en-US" dirty="0"/>
          </a:p>
        </p:txBody>
      </p:sp>
      <p:sp>
        <p:nvSpPr>
          <p:cNvPr id="8" name="Rounded Rectangle 7"/>
          <p:cNvSpPr/>
          <p:nvPr/>
        </p:nvSpPr>
        <p:spPr>
          <a:xfrm>
            <a:off x="2362200" y="6096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Tree>
    <p:extLst>
      <p:ext uri="{BB962C8B-B14F-4D97-AF65-F5344CB8AC3E}">
        <p14:creationId xmlns:p14="http://schemas.microsoft.com/office/powerpoint/2010/main" val="164755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3"/>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D194A-408E-41A9-92C7-4CDC07BBE521}"/>
              </a:ext>
            </a:extLst>
          </p:cNvPr>
          <p:cNvSpPr>
            <a:spLocks noGrp="1"/>
          </p:cNvSpPr>
          <p:nvPr>
            <p:ph type="title"/>
          </p:nvPr>
        </p:nvSpPr>
        <p:spPr/>
        <p:txBody>
          <a:bodyPr/>
          <a:lstStyle/>
          <a:p>
            <a:r>
              <a:rPr lang="en-US" altLang="zh-CN" dirty="0">
                <a:hlinkClick r:id="rId2"/>
              </a:rPr>
              <a:t>User-center design</a:t>
            </a:r>
            <a:endParaRPr lang="zh-CN" altLang="en-US" dirty="0"/>
          </a:p>
        </p:txBody>
      </p:sp>
      <p:pic>
        <p:nvPicPr>
          <p:cNvPr id="5" name="内容占位符 4">
            <a:extLst>
              <a:ext uri="{FF2B5EF4-FFF2-40B4-BE49-F238E27FC236}">
                <a16:creationId xmlns:a16="http://schemas.microsoft.com/office/drawing/2014/main" id="{632E582B-167E-48A5-AD62-53A18023FFA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0331" y="1825625"/>
            <a:ext cx="4351338" cy="4351338"/>
          </a:xfrm>
        </p:spPr>
      </p:pic>
    </p:spTree>
    <p:extLst>
      <p:ext uri="{BB962C8B-B14F-4D97-AF65-F5344CB8AC3E}">
        <p14:creationId xmlns:p14="http://schemas.microsoft.com/office/powerpoint/2010/main" val="363694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95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6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57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38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19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800600" y="2514600"/>
            <a:ext cx="3810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05400" y="2514600"/>
            <a:ext cx="2743200" cy="30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52663" y="1593934"/>
            <a:ext cx="8229600" cy="4572000"/>
          </a:xfrm>
        </p:spPr>
        <p:txBody>
          <a:bodyPr>
            <a:normAutofit/>
          </a:bodyPr>
          <a:lstStyle/>
          <a:p>
            <a:r>
              <a:rPr lang="en-US" b="1" dirty="0"/>
              <a:t>Use the imperative mood</a:t>
            </a:r>
            <a:endParaRPr lang="en-US" dirty="0"/>
          </a:p>
          <a:p>
            <a:pPr lvl="1"/>
            <a:r>
              <a:rPr lang="en-US" dirty="0"/>
              <a:t>You should attach the red wire</a:t>
            </a:r>
          </a:p>
          <a:p>
            <a:pPr lvl="1"/>
            <a:r>
              <a:rPr lang="en-US" dirty="0"/>
              <a:t>Attach the red wire</a:t>
            </a:r>
          </a:p>
          <a:p>
            <a:pPr lvl="1"/>
            <a:r>
              <a:rPr lang="en-US" dirty="0"/>
              <a:t>The operator should attach the red wire</a:t>
            </a:r>
          </a:p>
          <a:p>
            <a:pPr lvl="1"/>
            <a:r>
              <a:rPr lang="en-US" dirty="0"/>
              <a:t>The red wire is attached</a:t>
            </a:r>
          </a:p>
          <a:p>
            <a:endParaRPr lang="en-US" dirty="0"/>
          </a:p>
        </p:txBody>
      </p:sp>
      <p:sp>
        <p:nvSpPr>
          <p:cNvPr id="4" name="Rounded Rectangle 3"/>
          <p:cNvSpPr/>
          <p:nvPr/>
        </p:nvSpPr>
        <p:spPr>
          <a:xfrm>
            <a:off x="2362200" y="5334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Tree>
    <p:custDataLst>
      <p:tags r:id="rId1"/>
    </p:custDataLst>
    <p:extLst>
      <p:ext uri="{BB962C8B-B14F-4D97-AF65-F5344CB8AC3E}">
        <p14:creationId xmlns:p14="http://schemas.microsoft.com/office/powerpoint/2010/main" val="235814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dissolve">
                                      <p:cBhvr>
                                        <p:cTn id="9" dur="500"/>
                                        <p:tgtEl>
                                          <p:spTgt spid="3">
                                            <p:txEl>
                                              <p:pRg st="1" end="1"/>
                                            </p:txEl>
                                          </p:spTgt>
                                        </p:tgtEl>
                                      </p:cBhvr>
                                    </p:animEffect>
                                  </p:childTnLst>
                                </p:cTn>
                              </p:par>
                              <p:par>
                                <p:cTn id="10" presetID="9"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2"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1+#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2"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 presetClass="entr" presetSubtype="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2" presetClass="entr" presetSubtype="2"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1+#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Do not confuse steps and feedback statements</a:t>
            </a:r>
            <a:endParaRPr lang="en-US" dirty="0"/>
          </a:p>
          <a:p>
            <a:pPr marL="1051560" lvl="1" indent="-514350">
              <a:buFont typeface="+mj-lt"/>
              <a:buAutoNum type="arabicPeriod"/>
            </a:pPr>
            <a:r>
              <a:rPr lang="en-US" dirty="0">
                <a:solidFill>
                  <a:srgbClr val="FFFF00"/>
                </a:solidFill>
                <a:effectLst>
                  <a:outerShdw blurRad="38100" dist="38100" dir="2700000" algn="tl">
                    <a:srgbClr val="000000">
                      <a:alpha val="43137"/>
                    </a:srgbClr>
                  </a:outerShdw>
                </a:effectLst>
              </a:rPr>
              <a:t>Insert the disk in the drive</a:t>
            </a:r>
          </a:p>
          <a:p>
            <a:pPr marL="1051560" lvl="1" indent="-514350">
              <a:buFont typeface="+mj-lt"/>
              <a:buAutoNum type="arabicPeriod"/>
            </a:pPr>
            <a:r>
              <a:rPr lang="en-US" dirty="0">
                <a:solidFill>
                  <a:srgbClr val="FFFF00"/>
                </a:solidFill>
                <a:effectLst>
                  <a:outerShdw blurRad="38100" dist="38100" dir="2700000" algn="tl">
                    <a:srgbClr val="000000">
                      <a:alpha val="43137"/>
                    </a:srgbClr>
                  </a:outerShdw>
                </a:effectLst>
              </a:rPr>
              <a:t>The system will now update your user information</a:t>
            </a:r>
          </a:p>
          <a:p>
            <a:pPr lvl="1"/>
            <a:r>
              <a:rPr lang="en-US" dirty="0"/>
              <a:t>Do not make a feedback statement a numbered step. Present it as part of the step to which it refers. </a:t>
            </a:r>
          </a:p>
        </p:txBody>
      </p:sp>
      <p:sp>
        <p:nvSpPr>
          <p:cNvPr id="5" name="Rounded Rectangle 4"/>
          <p:cNvSpPr/>
          <p:nvPr/>
        </p:nvSpPr>
        <p:spPr>
          <a:xfrm>
            <a:off x="2362200" y="5334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Tree>
    <p:extLst>
      <p:ext uri="{BB962C8B-B14F-4D97-AF65-F5344CB8AC3E}">
        <p14:creationId xmlns:p14="http://schemas.microsoft.com/office/powerpoint/2010/main" val="8331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Graphics</a:t>
            </a:r>
            <a:endParaRPr lang="en-US" dirty="0"/>
          </a:p>
          <a:p>
            <a:pPr lvl="1"/>
            <a:r>
              <a:rPr lang="en-US" dirty="0"/>
              <a:t>Photographs, drawings, charts</a:t>
            </a:r>
          </a:p>
        </p:txBody>
      </p:sp>
      <p:sp>
        <p:nvSpPr>
          <p:cNvPr id="4" name="Rounded Rectangle 3"/>
          <p:cNvSpPr/>
          <p:nvPr/>
        </p:nvSpPr>
        <p:spPr>
          <a:xfrm>
            <a:off x="2362200" y="5334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pic>
        <p:nvPicPr>
          <p:cNvPr id="5" name="Picture 4"/>
          <p:cNvPicPr>
            <a:picLocks noChangeAspect="1"/>
          </p:cNvPicPr>
          <p:nvPr/>
        </p:nvPicPr>
        <p:blipFill rotWithShape="1">
          <a:blip r:embed="rId2"/>
          <a:srcRect t="14815"/>
          <a:stretch/>
        </p:blipFill>
        <p:spPr>
          <a:xfrm>
            <a:off x="3048000" y="2971801"/>
            <a:ext cx="6324600" cy="3600639"/>
          </a:xfrm>
          <a:prstGeom prst="rect">
            <a:avLst/>
          </a:prstGeom>
        </p:spPr>
      </p:pic>
    </p:spTree>
    <p:extLst>
      <p:ext uri="{BB962C8B-B14F-4D97-AF65-F5344CB8AC3E}">
        <p14:creationId xmlns:p14="http://schemas.microsoft.com/office/powerpoint/2010/main" val="1969299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Use markup</a:t>
            </a:r>
            <a:endParaRPr lang="en-US" dirty="0"/>
          </a:p>
        </p:txBody>
      </p:sp>
      <p:pic>
        <p:nvPicPr>
          <p:cNvPr id="4" name="Picture 3"/>
          <p:cNvPicPr>
            <a:picLocks noChangeAspect="1"/>
          </p:cNvPicPr>
          <p:nvPr/>
        </p:nvPicPr>
        <p:blipFill>
          <a:blip r:embed="rId2"/>
          <a:stretch>
            <a:fillRect/>
          </a:stretch>
        </p:blipFill>
        <p:spPr>
          <a:xfrm>
            <a:off x="1524000" y="2514601"/>
            <a:ext cx="9144000" cy="3598887"/>
          </a:xfrm>
          <a:prstGeom prst="rect">
            <a:avLst/>
          </a:prstGeom>
        </p:spPr>
      </p:pic>
    </p:spTree>
    <p:extLst>
      <p:ext uri="{BB962C8B-B14F-4D97-AF65-F5344CB8AC3E}">
        <p14:creationId xmlns:p14="http://schemas.microsoft.com/office/powerpoint/2010/main" val="195538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the pages</a:t>
            </a:r>
          </a:p>
        </p:txBody>
      </p:sp>
      <p:sp>
        <p:nvSpPr>
          <p:cNvPr id="3" name="Content Placeholder 2"/>
          <p:cNvSpPr>
            <a:spLocks noGrp="1"/>
          </p:cNvSpPr>
          <p:nvPr>
            <p:ph idx="1"/>
          </p:nvPr>
        </p:nvSpPr>
        <p:spPr/>
        <p:txBody>
          <a:bodyPr/>
          <a:lstStyle/>
          <a:p>
            <a:r>
              <a:rPr lang="en-US" dirty="0"/>
              <a:t>Create an open, airy design</a:t>
            </a:r>
          </a:p>
          <a:p>
            <a:r>
              <a:rPr lang="en-US" dirty="0"/>
              <a:t>Clearly relate the graphics to the text</a:t>
            </a:r>
          </a:p>
          <a:p>
            <a:pPr>
              <a:buNone/>
            </a:pPr>
            <a:endParaRPr lang="en-US" dirty="0"/>
          </a:p>
        </p:txBody>
      </p:sp>
    </p:spTree>
    <p:extLst>
      <p:ext uri="{BB962C8B-B14F-4D97-AF65-F5344CB8AC3E}">
        <p14:creationId xmlns:p14="http://schemas.microsoft.com/office/powerpoint/2010/main" val="318635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770910" y="232826"/>
            <a:ext cx="6296025" cy="6625174"/>
          </a:xfrm>
          <a:prstGeom prst="rect">
            <a:avLst/>
          </a:prstGeom>
          <a:noFill/>
          <a:ln w="9525">
            <a:noFill/>
            <a:miter lim="800000"/>
            <a:headEnd/>
            <a:tailEnd/>
          </a:ln>
          <a:effectLst/>
        </p:spPr>
      </p:pic>
      <p:sp>
        <p:nvSpPr>
          <p:cNvPr id="5" name="Rectangle 4"/>
          <p:cNvSpPr/>
          <p:nvPr/>
        </p:nvSpPr>
        <p:spPr>
          <a:xfrm>
            <a:off x="2743200" y="4876800"/>
            <a:ext cx="61722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4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0"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State that the reader has completed the task</a:t>
            </a:r>
          </a:p>
          <a:p>
            <a:r>
              <a:rPr lang="en-US" sz="2400" dirty="0"/>
              <a:t>Describe what the reader should do next</a:t>
            </a:r>
          </a:p>
          <a:p>
            <a:endParaRPr lang="en-US" sz="2400" dirty="0"/>
          </a:p>
          <a:p>
            <a:endParaRPr lang="en-US" sz="2400" dirty="0"/>
          </a:p>
          <a:p>
            <a:endParaRPr lang="en-US" sz="2400" dirty="0"/>
          </a:p>
          <a:p>
            <a:endParaRPr lang="en-US" sz="2400" dirty="0"/>
          </a:p>
          <a:p>
            <a:r>
              <a:rPr lang="en-US" sz="2400" dirty="0"/>
              <a:t>Maintenance tips or troubleshooting</a:t>
            </a:r>
          </a:p>
        </p:txBody>
      </p:sp>
      <p:sp>
        <p:nvSpPr>
          <p:cNvPr id="4" name="TextBox 3"/>
          <p:cNvSpPr txBox="1"/>
          <p:nvPr/>
        </p:nvSpPr>
        <p:spPr>
          <a:xfrm>
            <a:off x="2590800" y="3209852"/>
            <a:ext cx="6705600"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t>Now that you have replaced the glass and applied the glazing compound, let it sit for at least five days so that the glazing can cure. Then prime and paint the window.</a:t>
            </a:r>
          </a:p>
        </p:txBody>
      </p:sp>
      <p:sp>
        <p:nvSpPr>
          <p:cNvPr id="5" name="Rounded Rectangle 4"/>
          <p:cNvSpPr/>
          <p:nvPr/>
        </p:nvSpPr>
        <p:spPr>
          <a:xfrm>
            <a:off x="2362200" y="533400"/>
            <a:ext cx="16002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Tree>
    <p:extLst>
      <p:ext uri="{BB962C8B-B14F-4D97-AF65-F5344CB8AC3E}">
        <p14:creationId xmlns:p14="http://schemas.microsoft.com/office/powerpoint/2010/main" val="32112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iterate type="lt">
                                    <p:tmPct val="5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p>
        </p:txBody>
      </p:sp>
      <p:sp>
        <p:nvSpPr>
          <p:cNvPr id="4" name="Right Arrow 3"/>
          <p:cNvSpPr/>
          <p:nvPr/>
        </p:nvSpPr>
        <p:spPr>
          <a:xfrm>
            <a:off x="2133600" y="3581400"/>
            <a:ext cx="7848600" cy="381000"/>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590800" y="3352800"/>
            <a:ext cx="1143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6" name="Rounded Rectangle 5"/>
          <p:cNvSpPr/>
          <p:nvPr/>
        </p:nvSpPr>
        <p:spPr>
          <a:xfrm>
            <a:off x="3886200" y="33528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 introduction</a:t>
            </a:r>
          </a:p>
        </p:txBody>
      </p:sp>
      <p:sp>
        <p:nvSpPr>
          <p:cNvPr id="7" name="Rounded Rectangle 6"/>
          <p:cNvSpPr/>
          <p:nvPr/>
        </p:nvSpPr>
        <p:spPr>
          <a:xfrm>
            <a:off x="5791200" y="3352800"/>
            <a:ext cx="1752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Step-by-step instructions</a:t>
            </a:r>
          </a:p>
        </p:txBody>
      </p:sp>
      <p:sp>
        <p:nvSpPr>
          <p:cNvPr id="8" name="Rounded Rectangle 7"/>
          <p:cNvSpPr/>
          <p:nvPr/>
        </p:nvSpPr>
        <p:spPr>
          <a:xfrm>
            <a:off x="7696200" y="3352800"/>
            <a:ext cx="16002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Tree>
    <p:extLst>
      <p:ext uri="{BB962C8B-B14F-4D97-AF65-F5344CB8AC3E}">
        <p14:creationId xmlns:p14="http://schemas.microsoft.com/office/powerpoint/2010/main" val="400317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8" presetClass="entr" presetSubtype="0" ac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ppt_w*2.5"/>
                                          </p:val>
                                        </p:tav>
                                        <p:tav tm="100000">
                                          <p:val>
                                            <p:strVal val="#ppt_w"/>
                                          </p:val>
                                        </p:tav>
                                      </p:tavLst>
                                    </p:anim>
                                    <p:anim calcmode="lin" valueType="num">
                                      <p:cBhvr>
                                        <p:cTn id="13" dur="500" fill="hold"/>
                                        <p:tgtEl>
                                          <p:spTgt spid="5"/>
                                        </p:tgtEl>
                                        <p:attrNameLst>
                                          <p:attrName>ppt_h</p:attrName>
                                        </p:attrNameLst>
                                      </p:cBhvr>
                                      <p:tavLst>
                                        <p:tav tm="0">
                                          <p:val>
                                            <p:strVal val="#ppt_h*0.01"/>
                                          </p:val>
                                        </p:tav>
                                        <p:tav tm="100000">
                                          <p:val>
                                            <p:strVal val="#ppt_h"/>
                                          </p:val>
                                        </p:tav>
                                      </p:tavLst>
                                    </p:anim>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h+1"/>
                                          </p:val>
                                        </p:tav>
                                        <p:tav tm="100000">
                                          <p:val>
                                            <p:strVal val="#ppt_y"/>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8" presetClass="entr" presetSubtype="0" accel="10000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strVal val="#ppt_w*2.5"/>
                                          </p:val>
                                        </p:tav>
                                        <p:tav tm="100000">
                                          <p:val>
                                            <p:strVal val="#ppt_w"/>
                                          </p:val>
                                        </p:tav>
                                      </p:tavLst>
                                    </p:anim>
                                    <p:anim calcmode="lin" valueType="num">
                                      <p:cBhvr>
                                        <p:cTn id="22" dur="500" fill="hold"/>
                                        <p:tgtEl>
                                          <p:spTgt spid="6"/>
                                        </p:tgtEl>
                                        <p:attrNameLst>
                                          <p:attrName>ppt_h</p:attrName>
                                        </p:attrNameLst>
                                      </p:cBhvr>
                                      <p:tavLst>
                                        <p:tav tm="0">
                                          <p:val>
                                            <p:strVal val="#ppt_h*0.01"/>
                                          </p:val>
                                        </p:tav>
                                        <p:tav tm="100000">
                                          <p:val>
                                            <p:strVal val="#ppt_h"/>
                                          </p:val>
                                        </p:tav>
                                      </p:tavLst>
                                    </p:anim>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h+1"/>
                                          </p:val>
                                        </p:tav>
                                        <p:tav tm="100000">
                                          <p:val>
                                            <p:strVal val="#ppt_y"/>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8" presetClass="entr" presetSubtype="0" accel="10000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strVal val="#ppt_w*2.5"/>
                                          </p:val>
                                        </p:tav>
                                        <p:tav tm="100000">
                                          <p:val>
                                            <p:strVal val="#ppt_w"/>
                                          </p:val>
                                        </p:tav>
                                      </p:tavLst>
                                    </p:anim>
                                    <p:anim calcmode="lin" valueType="num">
                                      <p:cBhvr>
                                        <p:cTn id="31" dur="500" fill="hold"/>
                                        <p:tgtEl>
                                          <p:spTgt spid="7"/>
                                        </p:tgtEl>
                                        <p:attrNameLst>
                                          <p:attrName>ppt_h</p:attrName>
                                        </p:attrNameLst>
                                      </p:cBhvr>
                                      <p:tavLst>
                                        <p:tav tm="0">
                                          <p:val>
                                            <p:strVal val="#ppt_h*0.01"/>
                                          </p:val>
                                        </p:tav>
                                        <p:tav tm="100000">
                                          <p:val>
                                            <p:strVal val="#ppt_h"/>
                                          </p:val>
                                        </p:tav>
                                      </p:tavLst>
                                    </p:anim>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h+1"/>
                                          </p:val>
                                        </p:tav>
                                        <p:tav tm="100000">
                                          <p:val>
                                            <p:strVal val="#ppt_y"/>
                                          </p:val>
                                        </p:tav>
                                      </p:tavLst>
                                    </p:anim>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58" presetClass="entr" presetSubtype="0" accel="10000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strVal val="#ppt_w*2.5"/>
                                          </p:val>
                                        </p:tav>
                                        <p:tav tm="100000">
                                          <p:val>
                                            <p:strVal val="#ppt_w"/>
                                          </p:val>
                                        </p:tav>
                                      </p:tavLst>
                                    </p:anim>
                                    <p:anim calcmode="lin" valueType="num">
                                      <p:cBhvr>
                                        <p:cTn id="40" dur="500" fill="hold"/>
                                        <p:tgtEl>
                                          <p:spTgt spid="8"/>
                                        </p:tgtEl>
                                        <p:attrNameLst>
                                          <p:attrName>ppt_h</p:attrName>
                                        </p:attrNameLst>
                                      </p:cBhvr>
                                      <p:tavLst>
                                        <p:tav tm="0">
                                          <p:val>
                                            <p:strVal val="#ppt_h*0.01"/>
                                          </p:val>
                                        </p:tav>
                                        <p:tav tm="100000">
                                          <p:val>
                                            <p:strVal val="#ppt_h"/>
                                          </p:val>
                                        </p:tav>
                                      </p:tavLst>
                                    </p:anim>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h+1"/>
                                          </p:val>
                                        </p:tav>
                                        <p:tav tm="100000">
                                          <p:val>
                                            <p:strVal val="#ppt_y"/>
                                          </p:val>
                                        </p:tav>
                                      </p:tavLst>
                                    </p:anim>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process of writing instructions</a:t>
            </a:r>
          </a:p>
        </p:txBody>
      </p:sp>
      <p:sp>
        <p:nvSpPr>
          <p:cNvPr id="3" name="Content Placeholder 2"/>
          <p:cNvSpPr>
            <a:spLocks noGrp="1"/>
          </p:cNvSpPr>
          <p:nvPr>
            <p:ph idx="1"/>
          </p:nvPr>
        </p:nvSpPr>
        <p:spPr>
          <a:xfrm>
            <a:off x="981074" y="1600200"/>
            <a:ext cx="9134475" cy="4892675"/>
          </a:xfrm>
        </p:spPr>
        <p:txBody>
          <a:bodyPr>
            <a:normAutofit/>
          </a:bodyPr>
          <a:lstStyle/>
          <a:p>
            <a:r>
              <a:rPr lang="en-US" sz="3600" dirty="0"/>
              <a:t>Draft, revise, edit, and proofread the document</a:t>
            </a:r>
          </a:p>
          <a:p>
            <a:pPr lvl="1"/>
            <a:r>
              <a:rPr lang="en-US" sz="3200" dirty="0"/>
              <a:t>In revising, check the document to see whether you can carry out the process it describes</a:t>
            </a:r>
          </a:p>
          <a:p>
            <a:pPr lvl="2"/>
            <a:r>
              <a:rPr lang="en-US" sz="2800" dirty="0"/>
              <a:t>User scenarios</a:t>
            </a:r>
          </a:p>
          <a:p>
            <a:pPr lvl="2"/>
            <a:r>
              <a:rPr lang="en-US" sz="2800" dirty="0"/>
              <a:t>Show it to subject-matter experts to see whether it contains any errors or omissions</a:t>
            </a:r>
          </a:p>
          <a:p>
            <a:pPr lvl="2"/>
            <a:r>
              <a:rPr lang="en-US" sz="2800" dirty="0"/>
              <a:t>Test the document</a:t>
            </a:r>
          </a:p>
          <a:p>
            <a:pPr>
              <a:buNone/>
            </a:pPr>
            <a:endParaRPr lang="en-US" dirty="0"/>
          </a:p>
        </p:txBody>
      </p:sp>
    </p:spTree>
    <p:custDataLst>
      <p:tags r:id="rId1"/>
    </p:custDataLst>
    <p:extLst>
      <p:ext uri="{BB962C8B-B14F-4D97-AF65-F5344CB8AC3E}">
        <p14:creationId xmlns:p14="http://schemas.microsoft.com/office/powerpoint/2010/main" val="24347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9DA32308-A6D3-4E5D-A04D-8B7FEA0DC814}"/>
              </a:ext>
            </a:extLst>
          </p:cNvPr>
          <p:cNvSpPr/>
          <p:nvPr/>
        </p:nvSpPr>
        <p:spPr>
          <a:xfrm>
            <a:off x="942975" y="5288067"/>
            <a:ext cx="10201275" cy="685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6">
            <a:extLst>
              <a:ext uri="{FF2B5EF4-FFF2-40B4-BE49-F238E27FC236}">
                <a16:creationId xmlns:a16="http://schemas.microsoft.com/office/drawing/2014/main" id="{11076B5F-3BEE-4714-8139-87CB644DF014}"/>
              </a:ext>
            </a:extLst>
          </p:cNvPr>
          <p:cNvSpPr/>
          <p:nvPr/>
        </p:nvSpPr>
        <p:spPr>
          <a:xfrm>
            <a:off x="838200" y="4218676"/>
            <a:ext cx="10306050" cy="685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6">
            <a:extLst>
              <a:ext uri="{FF2B5EF4-FFF2-40B4-BE49-F238E27FC236}">
                <a16:creationId xmlns:a16="http://schemas.microsoft.com/office/drawing/2014/main" id="{3C49A442-3D08-426B-BB2D-96C6A0BEA566}"/>
              </a:ext>
            </a:extLst>
          </p:cNvPr>
          <p:cNvSpPr/>
          <p:nvPr/>
        </p:nvSpPr>
        <p:spPr>
          <a:xfrm>
            <a:off x="838200" y="3210218"/>
            <a:ext cx="10306050" cy="685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Cognitive Walkthrough</a:t>
            </a:r>
          </a:p>
        </p:txBody>
      </p:sp>
      <p:sp>
        <p:nvSpPr>
          <p:cNvPr id="7" name="Rectangle 6"/>
          <p:cNvSpPr/>
          <p:nvPr/>
        </p:nvSpPr>
        <p:spPr>
          <a:xfrm>
            <a:off x="838200" y="2120808"/>
            <a:ext cx="10306050" cy="685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Content Placeholder 2"/>
          <p:cNvSpPr txBox="1">
            <a:spLocks/>
          </p:cNvSpPr>
          <p:nvPr/>
        </p:nvSpPr>
        <p:spPr>
          <a:xfrm>
            <a:off x="347664" y="2078802"/>
            <a:ext cx="10796586" cy="4318694"/>
          </a:xfrm>
          <a:prstGeom prst="rect">
            <a:avLst/>
          </a:prstGeom>
        </p:spPr>
        <p:txBody>
          <a:bodyPr vert="horz" lIns="91440" tIns="45720" rIns="91440" bIns="45720" rtlCol="0">
            <a:normAutofit lnSpcReduction="10000"/>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a:lstStyle>
          <a:p>
            <a:pPr lvl="1"/>
            <a:r>
              <a:rPr lang="en-US" sz="2400" dirty="0"/>
              <a:t>1) The user sets a goal to be accomplished with the system (for example, "check spelling of this document"). </a:t>
            </a:r>
            <a:br>
              <a:rPr lang="en-US" sz="2400" dirty="0"/>
            </a:br>
            <a:endParaRPr lang="en-US" sz="2400" dirty="0"/>
          </a:p>
          <a:p>
            <a:pPr lvl="1"/>
            <a:r>
              <a:rPr lang="en-US" sz="2400" dirty="0"/>
              <a:t>2) The user searches the interface for currently available actions (menu items, buttons, etc.). </a:t>
            </a:r>
            <a:br>
              <a:rPr lang="en-US" sz="2400" dirty="0"/>
            </a:br>
            <a:endParaRPr lang="en-US" sz="2400" dirty="0"/>
          </a:p>
          <a:p>
            <a:pPr lvl="1"/>
            <a:r>
              <a:rPr lang="en-US" sz="2400" dirty="0"/>
              <a:t>3) The user selects the action that seems likely to make progress toward the goal. </a:t>
            </a:r>
            <a:br>
              <a:rPr lang="en-US" sz="2400" dirty="0"/>
            </a:br>
            <a:endParaRPr lang="en-US" sz="2400" dirty="0"/>
          </a:p>
          <a:p>
            <a:pPr lvl="1"/>
            <a:r>
              <a:rPr lang="en-US" sz="2400" dirty="0"/>
              <a:t>4) The user performs the selected action and evaluates the system's feedback for evidence that progress is being made toward the current goal. </a:t>
            </a:r>
          </a:p>
        </p:txBody>
      </p:sp>
    </p:spTree>
    <p:extLst>
      <p:ext uri="{BB962C8B-B14F-4D97-AF65-F5344CB8AC3E}">
        <p14:creationId xmlns:p14="http://schemas.microsoft.com/office/powerpoint/2010/main" val="188595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3"/>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strVal val="#ppt_w+.3"/>
                                          </p:val>
                                        </p:tav>
                                        <p:tav tm="100000">
                                          <p:val>
                                            <p:strVal val="#ppt_w"/>
                                          </p:val>
                                        </p:tav>
                                      </p:tavLst>
                                    </p:anim>
                                    <p:anim calcmode="lin" valueType="num">
                                      <p:cBhvr>
                                        <p:cTn id="22" dur="1000" fill="hold"/>
                                        <p:tgtEl>
                                          <p:spTgt spid="10"/>
                                        </p:tgtEl>
                                        <p:attrNameLst>
                                          <p:attrName>ppt_h</p:attrName>
                                        </p:attrNameLst>
                                      </p:cBhvr>
                                      <p:tavLst>
                                        <p:tav tm="0">
                                          <p:val>
                                            <p:strVal val="#ppt_h"/>
                                          </p:val>
                                        </p:tav>
                                        <p:tav tm="100000">
                                          <p:val>
                                            <p:strVal val="#ppt_h"/>
                                          </p:val>
                                        </p:tav>
                                      </p:tavLst>
                                    </p:anim>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strVal val="#ppt_w+.3"/>
                                          </p:val>
                                        </p:tav>
                                        <p:tav tm="100000">
                                          <p:val>
                                            <p:strVal val="#ppt_w"/>
                                          </p:val>
                                        </p:tav>
                                      </p:tavLst>
                                    </p:anim>
                                    <p:anim calcmode="lin" valueType="num">
                                      <p:cBhvr>
                                        <p:cTn id="29" dur="1000" fill="hold"/>
                                        <p:tgtEl>
                                          <p:spTgt spid="11"/>
                                        </p:tgtEl>
                                        <p:attrNameLst>
                                          <p:attrName>ppt_h</p:attrName>
                                        </p:attrNameLst>
                                      </p:cBhvr>
                                      <p:tavLst>
                                        <p:tav tm="0">
                                          <p:val>
                                            <p:strVal val="#ppt_h"/>
                                          </p:val>
                                        </p:tav>
                                        <p:tav tm="100000">
                                          <p:val>
                                            <p:strVal val="#ppt_h"/>
                                          </p:val>
                                        </p:tav>
                                      </p:tavLst>
                                    </p:anim>
                                    <p:animEffect transition="in" filter="fade">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9E9A-08A0-40DC-A3A3-BD51FB798C9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6274726-A78D-4A71-A61B-9835D849679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F1BD9F8-B526-4584-9C22-D823B0419688}"/>
              </a:ext>
            </a:extLst>
          </p:cNvPr>
          <p:cNvPicPr>
            <a:picLocks noChangeAspect="1"/>
          </p:cNvPicPr>
          <p:nvPr/>
        </p:nvPicPr>
        <p:blipFill>
          <a:blip r:embed="rId2"/>
          <a:stretch>
            <a:fillRect/>
          </a:stretch>
        </p:blipFill>
        <p:spPr>
          <a:xfrm>
            <a:off x="699529" y="537368"/>
            <a:ext cx="11231847" cy="5783263"/>
          </a:xfrm>
          <a:prstGeom prst="rect">
            <a:avLst/>
          </a:prstGeom>
        </p:spPr>
      </p:pic>
    </p:spTree>
    <p:extLst>
      <p:ext uri="{BB962C8B-B14F-4D97-AF65-F5344CB8AC3E}">
        <p14:creationId xmlns:p14="http://schemas.microsoft.com/office/powerpoint/2010/main" val="37523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838200" y="2020824"/>
            <a:ext cx="9372600" cy="4075176"/>
          </a:xfrm>
          <a:prstGeom prst="rect">
            <a:avLst/>
          </a:prstGeom>
        </p:spPr>
        <p:txBody>
          <a:bodyPr>
            <a:normAutofit/>
          </a:bodyPr>
          <a:lstStyle/>
          <a:p>
            <a:pPr lvl="1"/>
            <a:r>
              <a:rPr lang="en-US" sz="2800" dirty="0"/>
              <a:t>Will the user know what to do at this step?</a:t>
            </a:r>
          </a:p>
          <a:p>
            <a:pPr lvl="1"/>
            <a:endParaRPr lang="en-US" sz="2800" dirty="0"/>
          </a:p>
          <a:p>
            <a:pPr lvl="1"/>
            <a:r>
              <a:rPr lang="en-US" sz="2800" dirty="0"/>
              <a:t>If the user does the right thing, will they know that they did the right thing, and are making progress towards their goal?</a:t>
            </a:r>
          </a:p>
        </p:txBody>
      </p:sp>
      <p:sp>
        <p:nvSpPr>
          <p:cNvPr id="2" name="Title 1"/>
          <p:cNvSpPr>
            <a:spLocks noGrp="1"/>
          </p:cNvSpPr>
          <p:nvPr>
            <p:ph type="title"/>
          </p:nvPr>
        </p:nvSpPr>
        <p:spPr/>
        <p:txBody>
          <a:bodyPr/>
          <a:lstStyle/>
          <a:p>
            <a:r>
              <a:rPr lang="en-US" dirty="0"/>
              <a:t>Cognitive Walkthrough</a:t>
            </a:r>
          </a:p>
        </p:txBody>
      </p:sp>
    </p:spTree>
    <p:extLst>
      <p:ext uri="{BB962C8B-B14F-4D97-AF65-F5344CB8AC3E}">
        <p14:creationId xmlns:p14="http://schemas.microsoft.com/office/powerpoint/2010/main" val="331188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6A31A-5DFD-4FEB-A9A8-C72A426B4592}"/>
              </a:ext>
            </a:extLst>
          </p:cNvPr>
          <p:cNvSpPr>
            <a:spLocks noGrp="1"/>
          </p:cNvSpPr>
          <p:nvPr>
            <p:ph type="title"/>
          </p:nvPr>
        </p:nvSpPr>
        <p:spPr/>
        <p:txBody>
          <a:bodyPr/>
          <a:lstStyle/>
          <a:p>
            <a:r>
              <a:rPr lang="en-US" altLang="zh-CN" dirty="0"/>
              <a:t>The process of writing instructions</a:t>
            </a:r>
            <a:endParaRPr lang="zh-CN" altLang="en-US" dirty="0"/>
          </a:p>
        </p:txBody>
      </p:sp>
      <p:sp>
        <p:nvSpPr>
          <p:cNvPr id="3" name="内容占位符 2">
            <a:extLst>
              <a:ext uri="{FF2B5EF4-FFF2-40B4-BE49-F238E27FC236}">
                <a16:creationId xmlns:a16="http://schemas.microsoft.com/office/drawing/2014/main" id="{98512ED4-0FD1-46B3-ADC0-BE681D01ACC9}"/>
              </a:ext>
            </a:extLst>
          </p:cNvPr>
          <p:cNvSpPr>
            <a:spLocks noGrp="1"/>
          </p:cNvSpPr>
          <p:nvPr>
            <p:ph idx="1"/>
          </p:nvPr>
        </p:nvSpPr>
        <p:spPr>
          <a:solidFill>
            <a:schemeClr val="accent1">
              <a:lumMod val="60000"/>
              <a:lumOff val="40000"/>
            </a:schemeClr>
          </a:solidFill>
        </p:spPr>
        <p:txBody>
          <a:bodyPr/>
          <a:lstStyle/>
          <a:p>
            <a:pPr marL="578358" indent="-514350">
              <a:buFont typeface="+mj-lt"/>
              <a:buAutoNum type="arabicPeriod"/>
            </a:pPr>
            <a:r>
              <a:rPr lang="en-US" altLang="zh-CN" dirty="0"/>
              <a:t>Analyze your audience and purpose</a:t>
            </a:r>
          </a:p>
          <a:p>
            <a:pPr marL="578358" indent="-514350">
              <a:buFont typeface="+mj-lt"/>
              <a:buAutoNum type="arabicPeriod"/>
            </a:pPr>
            <a:r>
              <a:rPr lang="en-US" altLang="zh-CN" dirty="0"/>
              <a:t>State your purpose</a:t>
            </a:r>
          </a:p>
          <a:p>
            <a:pPr marL="578358" indent="-514350">
              <a:buFont typeface="+mj-lt"/>
              <a:buAutoNum type="arabicPeriod"/>
            </a:pPr>
            <a:r>
              <a:rPr lang="en-US" altLang="zh-CN" dirty="0"/>
              <a:t>Gather and organize your information</a:t>
            </a:r>
          </a:p>
          <a:p>
            <a:pPr marL="578358" indent="-514350">
              <a:buFont typeface="+mj-lt"/>
              <a:buAutoNum type="arabicPeriod"/>
            </a:pPr>
            <a:r>
              <a:rPr lang="en-US" altLang="zh-CN" dirty="0"/>
              <a:t>Design the document</a:t>
            </a:r>
          </a:p>
          <a:p>
            <a:pPr marL="578358" indent="-514350">
              <a:buFont typeface="+mj-lt"/>
              <a:buAutoNum type="arabicPeriod"/>
            </a:pPr>
            <a:r>
              <a:rPr lang="en-US" altLang="zh-CN" dirty="0"/>
              <a:t>Draft the document</a:t>
            </a:r>
          </a:p>
          <a:p>
            <a:pPr marL="578358" indent="-514350">
              <a:buFont typeface="+mj-lt"/>
              <a:buAutoNum type="arabicPeriod"/>
            </a:pPr>
            <a:r>
              <a:rPr lang="en-US" altLang="zh-CN" dirty="0"/>
              <a:t>Revise, edit, and proofread the document</a:t>
            </a:r>
          </a:p>
          <a:p>
            <a:pPr marL="578358" indent="-514350">
              <a:buFont typeface="+mj-lt"/>
              <a:buAutoNum type="arabicPeriod"/>
            </a:pPr>
            <a:r>
              <a:rPr lang="en-US" altLang="zh-CN" dirty="0"/>
              <a:t>Test the document</a:t>
            </a:r>
          </a:p>
          <a:p>
            <a:endParaRPr lang="zh-CN" altLang="en-US" dirty="0"/>
          </a:p>
        </p:txBody>
      </p:sp>
      <p:sp>
        <p:nvSpPr>
          <p:cNvPr id="6" name="Down Arrow 3">
            <a:extLst>
              <a:ext uri="{FF2B5EF4-FFF2-40B4-BE49-F238E27FC236}">
                <a16:creationId xmlns:a16="http://schemas.microsoft.com/office/drawing/2014/main" id="{4E39412A-DF1C-46AB-9250-975F2D53967D}"/>
              </a:ext>
            </a:extLst>
          </p:cNvPr>
          <p:cNvSpPr/>
          <p:nvPr/>
        </p:nvSpPr>
        <p:spPr>
          <a:xfrm>
            <a:off x="10363200" y="1825625"/>
            <a:ext cx="381000" cy="3505200"/>
          </a:xfrm>
          <a:prstGeom prst="downArrow">
            <a:avLst/>
          </a:prstGeom>
          <a:solidFill>
            <a:schemeClr val="accent2">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235045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65F15-5F82-4632-A1F4-B5A55DCD8927}"/>
              </a:ext>
            </a:extLst>
          </p:cNvPr>
          <p:cNvSpPr>
            <a:spLocks noGrp="1"/>
          </p:cNvSpPr>
          <p:nvPr>
            <p:ph type="title"/>
          </p:nvPr>
        </p:nvSpPr>
        <p:spPr/>
        <p:txBody>
          <a:bodyPr/>
          <a:lstStyle/>
          <a:p>
            <a:pPr algn="ctr"/>
            <a:r>
              <a:rPr lang="en-US" altLang="zh-CN" b="1" dirty="0">
                <a:solidFill>
                  <a:srgbClr val="FF0000"/>
                </a:solidFill>
              </a:rPr>
              <a:t>Homework</a:t>
            </a:r>
            <a:endParaRPr lang="zh-CN" altLang="en-US" b="1" dirty="0">
              <a:solidFill>
                <a:srgbClr val="FF0000"/>
              </a:solidFill>
            </a:endParaRPr>
          </a:p>
        </p:txBody>
      </p:sp>
      <p:sp>
        <p:nvSpPr>
          <p:cNvPr id="3" name="内容占位符 2">
            <a:extLst>
              <a:ext uri="{FF2B5EF4-FFF2-40B4-BE49-F238E27FC236}">
                <a16:creationId xmlns:a16="http://schemas.microsoft.com/office/drawing/2014/main" id="{F65446B6-8101-45CF-BECE-EE6FF6C6492A}"/>
              </a:ext>
            </a:extLst>
          </p:cNvPr>
          <p:cNvSpPr>
            <a:spLocks noGrp="1"/>
          </p:cNvSpPr>
          <p:nvPr>
            <p:ph idx="1"/>
          </p:nvPr>
        </p:nvSpPr>
        <p:spPr/>
        <p:txBody>
          <a:bodyPr/>
          <a:lstStyle/>
          <a:p>
            <a:r>
              <a:rPr lang="en-US" altLang="zh-CN" b="1" dirty="0">
                <a:solidFill>
                  <a:srgbClr val="FF0000"/>
                </a:solidFill>
              </a:rPr>
              <a:t>Design a persona </a:t>
            </a:r>
            <a:r>
              <a:rPr lang="en-US" altLang="zh-CN" dirty="0"/>
              <a:t>who want to pay a visit to one of Chinese scenic spot.</a:t>
            </a:r>
          </a:p>
          <a:p>
            <a:r>
              <a:rPr lang="en-US" altLang="zh-CN" b="1" dirty="0">
                <a:solidFill>
                  <a:srgbClr val="FF0000"/>
                </a:solidFill>
              </a:rPr>
              <a:t>Design a travel guide </a:t>
            </a:r>
            <a:r>
              <a:rPr lang="en-US" altLang="zh-CN" dirty="0"/>
              <a:t>to meet the very needs of this persona.</a:t>
            </a:r>
          </a:p>
          <a:p>
            <a:r>
              <a:rPr lang="en-US" altLang="zh-CN" b="1" dirty="0">
                <a:solidFill>
                  <a:srgbClr val="FF0000"/>
                </a:solidFill>
              </a:rPr>
              <a:t>Deadline:</a:t>
            </a:r>
            <a:r>
              <a:rPr lang="en-US" altLang="zh-CN" dirty="0"/>
              <a:t> 10.31 10p.m.</a:t>
            </a:r>
          </a:p>
          <a:p>
            <a:r>
              <a:rPr lang="en-US" altLang="zh-CN" b="1" dirty="0">
                <a:solidFill>
                  <a:srgbClr val="FF0000"/>
                </a:solidFill>
              </a:rPr>
              <a:t>Showcase:</a:t>
            </a:r>
            <a:r>
              <a:rPr lang="en-US" altLang="zh-CN" dirty="0"/>
              <a:t>11.5</a:t>
            </a:r>
            <a:endParaRPr lang="zh-CN" altLang="en-US" dirty="0"/>
          </a:p>
        </p:txBody>
      </p:sp>
    </p:spTree>
    <p:extLst>
      <p:ext uri="{BB962C8B-B14F-4D97-AF65-F5344CB8AC3E}">
        <p14:creationId xmlns:p14="http://schemas.microsoft.com/office/powerpoint/2010/main" val="2368576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EDD81-B93D-40EB-B582-08F1DE5CCC6B}"/>
              </a:ext>
            </a:extLst>
          </p:cNvPr>
          <p:cNvSpPr>
            <a:spLocks noGrp="1"/>
          </p:cNvSpPr>
          <p:nvPr>
            <p:ph type="title"/>
          </p:nvPr>
        </p:nvSpPr>
        <p:spPr>
          <a:xfrm>
            <a:off x="497519" y="365125"/>
            <a:ext cx="11196959" cy="1325563"/>
          </a:xfrm>
        </p:spPr>
        <p:txBody>
          <a:bodyPr/>
          <a:lstStyle/>
          <a:p>
            <a:r>
              <a:rPr lang="en-US" altLang="zh-CN" b="1" dirty="0"/>
              <a:t>Practice for TC---</a:t>
            </a:r>
            <a:r>
              <a:rPr lang="zh-CN" altLang="en-US" b="1" dirty="0"/>
              <a:t>北大计算机辅助翻译大赛</a:t>
            </a:r>
            <a:endParaRPr lang="zh-CN" altLang="en-US" dirty="0"/>
          </a:p>
        </p:txBody>
      </p:sp>
      <p:pic>
        <p:nvPicPr>
          <p:cNvPr id="4" name="内容占位符 3">
            <a:extLst>
              <a:ext uri="{FF2B5EF4-FFF2-40B4-BE49-F238E27FC236}">
                <a16:creationId xmlns:a16="http://schemas.microsoft.com/office/drawing/2014/main" id="{DBAB5ADE-D149-46A0-9FED-3F1EBCE52889}"/>
              </a:ext>
            </a:extLst>
          </p:cNvPr>
          <p:cNvPicPr>
            <a:picLocks noGrp="1" noChangeAspect="1"/>
          </p:cNvPicPr>
          <p:nvPr>
            <p:ph idx="1"/>
          </p:nvPr>
        </p:nvPicPr>
        <p:blipFill>
          <a:blip r:embed="rId2"/>
          <a:stretch>
            <a:fillRect/>
          </a:stretch>
        </p:blipFill>
        <p:spPr>
          <a:xfrm>
            <a:off x="497519" y="1782761"/>
            <a:ext cx="11196959" cy="4695826"/>
          </a:xfrm>
          <a:prstGeom prst="rect">
            <a:avLst/>
          </a:prstGeom>
        </p:spPr>
      </p:pic>
    </p:spTree>
    <p:extLst>
      <p:ext uri="{BB962C8B-B14F-4D97-AF65-F5344CB8AC3E}">
        <p14:creationId xmlns:p14="http://schemas.microsoft.com/office/powerpoint/2010/main" val="1313361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77093-D4CE-4D2F-9A68-5DE081F901BA}"/>
              </a:ext>
            </a:extLst>
          </p:cNvPr>
          <p:cNvSpPr>
            <a:spLocks noGrp="1"/>
          </p:cNvSpPr>
          <p:nvPr>
            <p:ph type="title"/>
          </p:nvPr>
        </p:nvSpPr>
        <p:spPr/>
        <p:txBody>
          <a:bodyPr/>
          <a:lstStyle/>
          <a:p>
            <a:r>
              <a:rPr lang="en-US" altLang="zh-CN" dirty="0"/>
              <a:t>TW Practice---</a:t>
            </a:r>
            <a:r>
              <a:rPr lang="zh-CN" altLang="en-US" dirty="0"/>
              <a:t>把大象放进冰箱说明书</a:t>
            </a:r>
          </a:p>
        </p:txBody>
      </p:sp>
      <p:pic>
        <p:nvPicPr>
          <p:cNvPr id="5" name="内容占位符 4">
            <a:extLst>
              <a:ext uri="{FF2B5EF4-FFF2-40B4-BE49-F238E27FC236}">
                <a16:creationId xmlns:a16="http://schemas.microsoft.com/office/drawing/2014/main" id="{DE0F750C-9F79-4AD8-BC35-63425B043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382044"/>
            <a:ext cx="9144000" cy="3238500"/>
          </a:xfrm>
        </p:spPr>
      </p:pic>
    </p:spTree>
    <p:extLst>
      <p:ext uri="{BB962C8B-B14F-4D97-AF65-F5344CB8AC3E}">
        <p14:creationId xmlns:p14="http://schemas.microsoft.com/office/powerpoint/2010/main" val="3936260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299A-DBD9-489F-86BE-98C651199B3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CAF9849-AB3E-4F0A-A544-19C2ACD6FBCC}"/>
              </a:ext>
            </a:extLst>
          </p:cNvPr>
          <p:cNvSpPr>
            <a:spLocks noGrp="1"/>
          </p:cNvSpPr>
          <p:nvPr>
            <p:ph idx="1"/>
          </p:nvPr>
        </p:nvSpPr>
        <p:spPr/>
        <p:txBody>
          <a:bodyPr/>
          <a:lstStyle/>
          <a:p>
            <a:r>
              <a:rPr lang="en-US" altLang="zh-CN" dirty="0">
                <a:hlinkClick r:id="rId2"/>
              </a:rPr>
              <a:t>http://cdc.tencent.com/2011/03/21/%E6%8B%96%E6%94%BE%E4%B8%89%E9%83%A8%E6%9B%B2%E2%80%94%E2%80%94%E4%BB%8E%E2%80%9C%E6%8A%8A%E5%A4%A7%E8%B1%A1%E6%94%BE%E8%BF%9B%E5%86%B0%E7%AE%B1%E2%80%9D%E8%AF%B4%E8%B5%B7/</a:t>
            </a:r>
            <a:endParaRPr lang="en-US" altLang="zh-CN" dirty="0"/>
          </a:p>
          <a:p>
            <a:endParaRPr lang="zh-CN" altLang="en-US" dirty="0"/>
          </a:p>
        </p:txBody>
      </p:sp>
    </p:spTree>
    <p:extLst>
      <p:ext uri="{BB962C8B-B14F-4D97-AF65-F5344CB8AC3E}">
        <p14:creationId xmlns:p14="http://schemas.microsoft.com/office/powerpoint/2010/main" val="106458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C05B5-EE18-4435-BA41-83AEBB512D4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A87459A-C85E-4AAF-8BD7-446F80CE3BA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2C1F360-6C9D-4DDD-A5C0-FE18A8A27270}"/>
              </a:ext>
            </a:extLst>
          </p:cNvPr>
          <p:cNvPicPr>
            <a:picLocks noChangeAspect="1"/>
          </p:cNvPicPr>
          <p:nvPr/>
        </p:nvPicPr>
        <p:blipFill>
          <a:blip r:embed="rId2"/>
          <a:stretch>
            <a:fillRect/>
          </a:stretch>
        </p:blipFill>
        <p:spPr>
          <a:xfrm>
            <a:off x="742950" y="163513"/>
            <a:ext cx="10706100" cy="6329362"/>
          </a:xfrm>
          <a:prstGeom prst="rect">
            <a:avLst/>
          </a:prstGeom>
        </p:spPr>
      </p:pic>
      <p:sp>
        <p:nvSpPr>
          <p:cNvPr id="5" name="矩形 4">
            <a:extLst>
              <a:ext uri="{FF2B5EF4-FFF2-40B4-BE49-F238E27FC236}">
                <a16:creationId xmlns:a16="http://schemas.microsoft.com/office/drawing/2014/main" id="{F35CDCB1-853F-46B5-AA51-88B243B376C4}"/>
              </a:ext>
            </a:extLst>
          </p:cNvPr>
          <p:cNvSpPr/>
          <p:nvPr/>
        </p:nvSpPr>
        <p:spPr>
          <a:xfrm>
            <a:off x="2219325" y="6509821"/>
            <a:ext cx="7753350" cy="369332"/>
          </a:xfrm>
          <a:prstGeom prst="rect">
            <a:avLst/>
          </a:prstGeom>
        </p:spPr>
        <p:txBody>
          <a:bodyPr wrap="square">
            <a:spAutoFit/>
          </a:bodyPr>
          <a:lstStyle/>
          <a:p>
            <a:r>
              <a:rPr lang="zh-CN" altLang="en-US" dirty="0"/>
              <a:t>https://www.usability.gov/how-to-and-tools/resources/ucd-map.html</a:t>
            </a:r>
          </a:p>
        </p:txBody>
      </p:sp>
      <p:sp>
        <p:nvSpPr>
          <p:cNvPr id="6" name="矩形 5">
            <a:extLst>
              <a:ext uri="{FF2B5EF4-FFF2-40B4-BE49-F238E27FC236}">
                <a16:creationId xmlns:a16="http://schemas.microsoft.com/office/drawing/2014/main" id="{EF61DDC4-3A4D-42B2-A62B-2F30A9AEB8FB}"/>
              </a:ext>
            </a:extLst>
          </p:cNvPr>
          <p:cNvSpPr/>
          <p:nvPr/>
        </p:nvSpPr>
        <p:spPr>
          <a:xfrm>
            <a:off x="838200" y="2764631"/>
            <a:ext cx="10077450" cy="681037"/>
          </a:xfrm>
          <a:prstGeom prst="rect">
            <a:avLst/>
          </a:prstGeom>
          <a:noFill/>
          <a:ln w="127000">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15776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2982-D4F2-4809-99A3-C2FAB41E05C9}"/>
              </a:ext>
            </a:extLst>
          </p:cNvPr>
          <p:cNvSpPr>
            <a:spLocks noGrp="1"/>
          </p:cNvSpPr>
          <p:nvPr>
            <p:ph type="title"/>
          </p:nvPr>
        </p:nvSpPr>
        <p:spPr/>
        <p:txBody>
          <a:bodyPr/>
          <a:lstStyle/>
          <a:p>
            <a:r>
              <a:rPr lang="en-US" altLang="zh-CN" dirty="0"/>
              <a:t>User-center design</a:t>
            </a:r>
            <a:endParaRPr lang="zh-CN" altLang="en-US" dirty="0"/>
          </a:p>
        </p:txBody>
      </p:sp>
      <p:sp>
        <p:nvSpPr>
          <p:cNvPr id="3" name="内容占位符 2">
            <a:extLst>
              <a:ext uri="{FF2B5EF4-FFF2-40B4-BE49-F238E27FC236}">
                <a16:creationId xmlns:a16="http://schemas.microsoft.com/office/drawing/2014/main" id="{DAE56664-5D1D-4F94-B27E-27F56243FDF2}"/>
              </a:ext>
            </a:extLst>
          </p:cNvPr>
          <p:cNvSpPr>
            <a:spLocks noGrp="1"/>
          </p:cNvSpPr>
          <p:nvPr>
            <p:ph idx="1"/>
          </p:nvPr>
        </p:nvSpPr>
        <p:spPr/>
        <p:txBody>
          <a:bodyPr>
            <a:normAutofit fontScale="92500" lnSpcReduction="10000"/>
          </a:bodyPr>
          <a:lstStyle/>
          <a:p>
            <a:pPr fontAlgn="base"/>
            <a:r>
              <a:rPr lang="en-US" altLang="zh-CN" dirty="0"/>
              <a:t>User center design is a development method that guarantees your product, software or web site will be easy to use. The International Usability Standard, </a:t>
            </a:r>
            <a:r>
              <a:rPr lang="en-US" altLang="zh-CN" u="sng" dirty="0">
                <a:hlinkClick r:id="rId2"/>
              </a:rPr>
              <a:t>ISO 13407</a:t>
            </a:r>
            <a:r>
              <a:rPr lang="en-US" altLang="zh-CN" dirty="0"/>
              <a:t>, specifies the principles and activities that underlie user center design:</a:t>
            </a:r>
          </a:p>
          <a:p>
            <a:pPr fontAlgn="base"/>
            <a:r>
              <a:rPr lang="en-US" altLang="zh-CN" dirty="0"/>
              <a:t>The design is based upon an explicit </a:t>
            </a:r>
            <a:r>
              <a:rPr lang="en-US" altLang="zh-CN" dirty="0">
                <a:solidFill>
                  <a:srgbClr val="FF0000"/>
                </a:solidFill>
              </a:rPr>
              <a:t>understanding of users, tasks and environments</a:t>
            </a:r>
            <a:r>
              <a:rPr lang="en-US" altLang="zh-CN" dirty="0"/>
              <a:t>.</a:t>
            </a:r>
          </a:p>
          <a:p>
            <a:pPr fontAlgn="base"/>
            <a:r>
              <a:rPr lang="en-US" altLang="zh-CN" dirty="0"/>
              <a:t>Users are involved </a:t>
            </a:r>
            <a:r>
              <a:rPr lang="en-US" altLang="zh-CN" dirty="0">
                <a:solidFill>
                  <a:srgbClr val="FF0000"/>
                </a:solidFill>
              </a:rPr>
              <a:t>throughout design and development</a:t>
            </a:r>
            <a:r>
              <a:rPr lang="en-US" altLang="zh-CN" dirty="0"/>
              <a:t>.</a:t>
            </a:r>
          </a:p>
          <a:p>
            <a:pPr fontAlgn="base"/>
            <a:r>
              <a:rPr lang="en-US" altLang="zh-CN" dirty="0"/>
              <a:t>The design is driven and refined by </a:t>
            </a:r>
            <a:r>
              <a:rPr lang="en-US" altLang="zh-CN" dirty="0">
                <a:solidFill>
                  <a:srgbClr val="FF0000"/>
                </a:solidFill>
              </a:rPr>
              <a:t>user-center evaluation</a:t>
            </a:r>
            <a:r>
              <a:rPr lang="en-US" altLang="zh-CN" dirty="0"/>
              <a:t>.</a:t>
            </a:r>
          </a:p>
          <a:p>
            <a:pPr fontAlgn="base"/>
            <a:r>
              <a:rPr lang="en-US" altLang="zh-CN" dirty="0"/>
              <a:t>The process is </a:t>
            </a:r>
            <a:r>
              <a:rPr lang="en-US" altLang="zh-CN" dirty="0">
                <a:solidFill>
                  <a:srgbClr val="FF0000"/>
                </a:solidFill>
              </a:rPr>
              <a:t>iterative</a:t>
            </a:r>
            <a:r>
              <a:rPr lang="en-US" altLang="zh-CN" dirty="0"/>
              <a:t>.</a:t>
            </a:r>
          </a:p>
          <a:p>
            <a:pPr fontAlgn="base"/>
            <a:r>
              <a:rPr lang="en-US" altLang="zh-CN" dirty="0"/>
              <a:t>The design addresses </a:t>
            </a:r>
            <a:r>
              <a:rPr lang="en-US" altLang="zh-CN" dirty="0">
                <a:solidFill>
                  <a:srgbClr val="FF0000"/>
                </a:solidFill>
              </a:rPr>
              <a:t>the whole user experience</a:t>
            </a:r>
            <a:r>
              <a:rPr lang="en-US" altLang="zh-CN" dirty="0"/>
              <a:t>.</a:t>
            </a:r>
          </a:p>
          <a:p>
            <a:pPr fontAlgn="base"/>
            <a:r>
              <a:rPr lang="en-US" altLang="zh-CN" dirty="0"/>
              <a:t>The design team includes </a:t>
            </a:r>
            <a:r>
              <a:rPr lang="en-US" altLang="zh-CN" dirty="0">
                <a:solidFill>
                  <a:srgbClr val="FF0000"/>
                </a:solidFill>
              </a:rPr>
              <a:t>multidisciplinary skills and perspectives</a:t>
            </a:r>
            <a:r>
              <a:rPr lang="en-US" altLang="zh-CN" dirty="0"/>
              <a:t>.</a:t>
            </a:r>
          </a:p>
          <a:p>
            <a:endParaRPr lang="zh-CN" altLang="en-US" dirty="0"/>
          </a:p>
        </p:txBody>
      </p:sp>
    </p:spTree>
    <p:extLst>
      <p:ext uri="{BB962C8B-B14F-4D97-AF65-F5344CB8AC3E}">
        <p14:creationId xmlns:p14="http://schemas.microsoft.com/office/powerpoint/2010/main" val="130852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高可信度的说明">
            <a:extLst>
              <a:ext uri="{FF2B5EF4-FFF2-40B4-BE49-F238E27FC236}">
                <a16:creationId xmlns:a16="http://schemas.microsoft.com/office/drawing/2014/main" id="{D528226A-A9DF-4F6C-9488-F9DBC987D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2525" y="0"/>
            <a:ext cx="3419475" cy="3503388"/>
          </a:xfrm>
          <a:prstGeom prst="rect">
            <a:avLst/>
          </a:prstGeom>
        </p:spPr>
      </p:pic>
      <p:sp>
        <p:nvSpPr>
          <p:cNvPr id="2" name="标题 1">
            <a:extLst>
              <a:ext uri="{FF2B5EF4-FFF2-40B4-BE49-F238E27FC236}">
                <a16:creationId xmlns:a16="http://schemas.microsoft.com/office/drawing/2014/main" id="{0364F5D7-FFE5-4D16-BA2F-97D45EDBA7E3}"/>
              </a:ext>
            </a:extLst>
          </p:cNvPr>
          <p:cNvSpPr>
            <a:spLocks noGrp="1"/>
          </p:cNvSpPr>
          <p:nvPr>
            <p:ph type="title"/>
          </p:nvPr>
        </p:nvSpPr>
        <p:spPr>
          <a:xfrm>
            <a:off x="838200" y="365125"/>
            <a:ext cx="8534400" cy="1325563"/>
          </a:xfrm>
        </p:spPr>
        <p:txBody>
          <a:bodyPr>
            <a:normAutofit/>
          </a:bodyPr>
          <a:lstStyle/>
          <a:p>
            <a:r>
              <a:rPr lang="en-US" altLang="zh-CN" dirty="0"/>
              <a:t>The following are the general phases of the UCD process:</a:t>
            </a:r>
            <a:endParaRPr lang="zh-CN" altLang="en-US" dirty="0"/>
          </a:p>
        </p:txBody>
      </p:sp>
      <p:sp>
        <p:nvSpPr>
          <p:cNvPr id="3" name="内容占位符 2">
            <a:extLst>
              <a:ext uri="{FF2B5EF4-FFF2-40B4-BE49-F238E27FC236}">
                <a16:creationId xmlns:a16="http://schemas.microsoft.com/office/drawing/2014/main" id="{6BC7205E-9191-494D-8DA2-F3938BF6B23D}"/>
              </a:ext>
            </a:extLst>
          </p:cNvPr>
          <p:cNvSpPr>
            <a:spLocks noGrp="1"/>
          </p:cNvSpPr>
          <p:nvPr>
            <p:ph idx="1"/>
          </p:nvPr>
        </p:nvSpPr>
        <p:spPr>
          <a:xfrm>
            <a:off x="838200" y="2234069"/>
            <a:ext cx="10515600" cy="4351338"/>
          </a:xfrm>
        </p:spPr>
        <p:txBody>
          <a:bodyPr>
            <a:normAutofit/>
          </a:bodyPr>
          <a:lstStyle/>
          <a:p>
            <a:pPr fontAlgn="base"/>
            <a:r>
              <a:rPr lang="en-US" altLang="zh-CN" b="1" dirty="0"/>
              <a:t>Specify the context of use: </a:t>
            </a:r>
            <a:r>
              <a:rPr lang="en-US" altLang="zh-CN" dirty="0"/>
              <a:t>Identify the people </a:t>
            </a:r>
            <a:r>
              <a:rPr lang="en-US" altLang="zh-CN" dirty="0">
                <a:solidFill>
                  <a:srgbClr val="FF0000"/>
                </a:solidFill>
              </a:rPr>
              <a:t>who</a:t>
            </a:r>
            <a:r>
              <a:rPr lang="en-US" altLang="zh-CN" dirty="0"/>
              <a:t> will use the product, </a:t>
            </a:r>
            <a:r>
              <a:rPr lang="en-US" altLang="zh-CN" dirty="0">
                <a:solidFill>
                  <a:srgbClr val="FF0000"/>
                </a:solidFill>
              </a:rPr>
              <a:t>what</a:t>
            </a:r>
            <a:r>
              <a:rPr lang="en-US" altLang="zh-CN" dirty="0"/>
              <a:t> they will use it for, and under </a:t>
            </a:r>
            <a:r>
              <a:rPr lang="en-US" altLang="zh-CN" dirty="0">
                <a:solidFill>
                  <a:srgbClr val="FF0000"/>
                </a:solidFill>
              </a:rPr>
              <a:t>what conditions </a:t>
            </a:r>
            <a:r>
              <a:rPr lang="en-US" altLang="zh-CN" dirty="0"/>
              <a:t>they will use it.</a:t>
            </a:r>
          </a:p>
          <a:p>
            <a:pPr fontAlgn="base"/>
            <a:r>
              <a:rPr lang="en-US" altLang="zh-CN" b="1" dirty="0"/>
              <a:t>Specify requirements: </a:t>
            </a:r>
            <a:r>
              <a:rPr lang="en-US" altLang="zh-CN" dirty="0"/>
              <a:t>Identify any </a:t>
            </a:r>
            <a:r>
              <a:rPr lang="en-US" altLang="zh-CN" dirty="0">
                <a:solidFill>
                  <a:srgbClr val="FF0000"/>
                </a:solidFill>
              </a:rPr>
              <a:t>business requirements </a:t>
            </a:r>
            <a:r>
              <a:rPr lang="en-US" altLang="zh-CN" dirty="0"/>
              <a:t>or </a:t>
            </a:r>
            <a:r>
              <a:rPr lang="en-US" altLang="zh-CN" dirty="0">
                <a:solidFill>
                  <a:srgbClr val="FF0000"/>
                </a:solidFill>
              </a:rPr>
              <a:t>user goals</a:t>
            </a:r>
            <a:r>
              <a:rPr lang="en-US" altLang="zh-CN" dirty="0"/>
              <a:t> that must be met for the product to be successful.</a:t>
            </a:r>
          </a:p>
          <a:p>
            <a:pPr fontAlgn="base"/>
            <a:r>
              <a:rPr lang="en-US" altLang="zh-CN" b="1" dirty="0"/>
              <a:t>Create design solutions: </a:t>
            </a:r>
            <a:r>
              <a:rPr lang="en-US" altLang="zh-CN" dirty="0"/>
              <a:t>This part of the process may be done in stages, building from a rough concept to </a:t>
            </a:r>
            <a:r>
              <a:rPr lang="en-US" altLang="zh-CN" dirty="0">
                <a:solidFill>
                  <a:srgbClr val="FF0000"/>
                </a:solidFill>
              </a:rPr>
              <a:t>a complete design</a:t>
            </a:r>
            <a:r>
              <a:rPr lang="en-US" altLang="zh-CN" dirty="0"/>
              <a:t>.</a:t>
            </a:r>
          </a:p>
          <a:p>
            <a:pPr fontAlgn="base"/>
            <a:r>
              <a:rPr lang="en-US" altLang="zh-CN" b="1" dirty="0"/>
              <a:t>Evaluate designs: </a:t>
            </a:r>
            <a:r>
              <a:rPr lang="en-US" altLang="zh-CN" dirty="0"/>
              <a:t>Evaluation - ideally through </a:t>
            </a:r>
            <a:r>
              <a:rPr lang="en-US" altLang="zh-CN" dirty="0">
                <a:solidFill>
                  <a:srgbClr val="FF0000"/>
                </a:solidFill>
              </a:rPr>
              <a:t>usability testing </a:t>
            </a:r>
            <a:r>
              <a:rPr lang="en-US" altLang="zh-CN" dirty="0"/>
              <a:t>with actual users - is as integral as quality testing is to good software development.</a:t>
            </a:r>
          </a:p>
          <a:p>
            <a:endParaRPr lang="zh-CN" altLang="en-US" dirty="0"/>
          </a:p>
        </p:txBody>
      </p:sp>
    </p:spTree>
    <p:extLst>
      <p:ext uri="{BB962C8B-B14F-4D97-AF65-F5344CB8AC3E}">
        <p14:creationId xmlns:p14="http://schemas.microsoft.com/office/powerpoint/2010/main" val="2442333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7|0.8|6.5|21|0.7|24.5|1.7|1.5|1.4"/>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ags/tag3.xml><?xml version="1.0" encoding="utf-8"?>
<p:tagLst xmlns:a="http://schemas.openxmlformats.org/drawingml/2006/main" xmlns:r="http://schemas.openxmlformats.org/officeDocument/2006/relationships" xmlns:p="http://schemas.openxmlformats.org/presentationml/2006/main">
  <p:tag name="TIMING" val="|0.4|2.9|13.1|3.2|5.2"/>
</p:tagLst>
</file>

<file path=ppt/tags/tag4.xml><?xml version="1.0" encoding="utf-8"?>
<p:tagLst xmlns:a="http://schemas.openxmlformats.org/drawingml/2006/main" xmlns:r="http://schemas.openxmlformats.org/officeDocument/2006/relationships" xmlns:p="http://schemas.openxmlformats.org/presentationml/2006/main">
  <p:tag name="TIMING" val="|50|1|1.2"/>
</p:tagLst>
</file>

<file path=ppt/tags/tag5.xml><?xml version="1.0" encoding="utf-8"?>
<p:tagLst xmlns:a="http://schemas.openxmlformats.org/drawingml/2006/main" xmlns:r="http://schemas.openxmlformats.org/officeDocument/2006/relationships" xmlns:p="http://schemas.openxmlformats.org/presentationml/2006/main">
  <p:tag name="TIMING" val="|0.8|2.6|9.7"/>
</p:tagLst>
</file>

<file path=ppt/tags/tag6.xml><?xml version="1.0" encoding="utf-8"?>
<p:tagLst xmlns:a="http://schemas.openxmlformats.org/drawingml/2006/main" xmlns:r="http://schemas.openxmlformats.org/officeDocument/2006/relationships" xmlns:p="http://schemas.openxmlformats.org/presentationml/2006/main">
  <p:tag name="TIMING" val="|52.2|1.2|0.1|0.1|0.1|0.1|0.2"/>
</p:tagLst>
</file>

<file path=ppt/tags/tag7.xml><?xml version="1.0" encoding="utf-8"?>
<p:tagLst xmlns:a="http://schemas.openxmlformats.org/drawingml/2006/main" xmlns:r="http://schemas.openxmlformats.org/officeDocument/2006/relationships" xmlns:p="http://schemas.openxmlformats.org/presentationml/2006/main">
  <p:tag name="TIMING" val="|0.6|6.2|49.4|39.5|2|1.6|1.1|39.5|20.8"/>
</p:tagLst>
</file>

<file path=ppt/tags/tag8.xml><?xml version="1.0" encoding="utf-8"?>
<p:tagLst xmlns:a="http://schemas.openxmlformats.org/drawingml/2006/main" xmlns:r="http://schemas.openxmlformats.org/officeDocument/2006/relationships" xmlns:p="http://schemas.openxmlformats.org/presentationml/2006/main">
  <p:tag name="TIMING" val="|0.8|20.7|27.2|1.7|22|24.2|1.9|12.6|3.8"/>
</p:tagLst>
</file>

<file path=ppt/tags/tag9.xml><?xml version="1.0" encoding="utf-8"?>
<p:tagLst xmlns:a="http://schemas.openxmlformats.org/drawingml/2006/main" xmlns:r="http://schemas.openxmlformats.org/officeDocument/2006/relationships" xmlns:p="http://schemas.openxmlformats.org/presentationml/2006/main">
  <p:tag name="TIMING" val="|1.1|0.1|5.7|13.8|18.1|40.5|0.5|2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2246</Words>
  <Application>Microsoft Office PowerPoint</Application>
  <PresentationFormat>宽屏</PresentationFormat>
  <Paragraphs>347</Paragraphs>
  <Slides>65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65</vt:i4>
      </vt:variant>
    </vt:vector>
  </HeadingPairs>
  <TitlesOfParts>
    <vt:vector size="72" baseType="lpstr">
      <vt:lpstr>inherit</vt:lpstr>
      <vt:lpstr>等线</vt:lpstr>
      <vt:lpstr>等线 Light</vt:lpstr>
      <vt:lpstr>Arial</vt:lpstr>
      <vt:lpstr>Helvetica</vt:lpstr>
      <vt:lpstr>Times New Roman</vt:lpstr>
      <vt:lpstr>Office 主题​​</vt:lpstr>
      <vt:lpstr>技术写作</vt:lpstr>
      <vt:lpstr>How to write a manual in your mind?</vt:lpstr>
      <vt:lpstr>The process of writing instructions</vt:lpstr>
      <vt:lpstr>Why should we analyze audience and purposes? </vt:lpstr>
      <vt:lpstr>User-center design</vt:lpstr>
      <vt:lpstr>PowerPoint 演示文稿</vt:lpstr>
      <vt:lpstr>PowerPoint 演示文稿</vt:lpstr>
      <vt:lpstr>User-center design</vt:lpstr>
      <vt:lpstr>The following are the general phases of the UCD process:</vt:lpstr>
      <vt:lpstr>Factors that Influence UX</vt:lpstr>
      <vt:lpstr>Factors that Influence UX</vt:lpstr>
      <vt:lpstr>User research</vt:lpstr>
      <vt:lpstr>User research ---Task Analysis</vt:lpstr>
      <vt:lpstr>Purpose of Task Analysis</vt:lpstr>
      <vt:lpstr>When to Perform a Task Analysis</vt:lpstr>
      <vt:lpstr>Types of Task Analysis</vt:lpstr>
      <vt:lpstr>How to Conduct a Task Analysis</vt:lpstr>
      <vt:lpstr>Task Analysis Practice</vt:lpstr>
      <vt:lpstr>Task Analysis Practice</vt:lpstr>
      <vt:lpstr>User research---persona</vt:lpstr>
      <vt:lpstr>Persona</vt:lpstr>
      <vt:lpstr>PowerPoint 演示文稿</vt:lpstr>
      <vt:lpstr>PowerPoint 演示文稿</vt:lpstr>
      <vt:lpstr>Benefits of Personas</vt:lpstr>
      <vt:lpstr>Best Practices for Developing Personas</vt:lpstr>
      <vt:lpstr>PowerPoint 演示文稿</vt:lpstr>
      <vt:lpstr>Phase 3: persona birth and maturation</vt:lpstr>
      <vt:lpstr>PowerPoint 演示文稿</vt:lpstr>
      <vt:lpstr>Elements in a persona(not all necessary)</vt:lpstr>
      <vt:lpstr>Elements in a persona(not all necessary)</vt:lpstr>
      <vt:lpstr>Elements in a persona(not all necessary)</vt:lpstr>
      <vt:lpstr>Practice for User Research---北大计算机辅助翻译大赛</vt:lpstr>
      <vt:lpstr>The process of writing instructions</vt:lpstr>
      <vt:lpstr>The process of writing instructions</vt:lpstr>
      <vt:lpstr>The process of writing instructions</vt:lpstr>
      <vt:lpstr>3. Gather and organize your information </vt:lpstr>
      <vt:lpstr>The process of writing instructions</vt:lpstr>
      <vt:lpstr>Designing the document</vt:lpstr>
      <vt:lpstr>Delivering Usable Information</vt:lpstr>
      <vt:lpstr>Planning for safety</vt:lpstr>
      <vt:lpstr>Planning for safety</vt:lpstr>
      <vt:lpstr>Planning for safety</vt:lpstr>
      <vt:lpstr>Planning for safety</vt:lpstr>
      <vt:lpstr>5. Drafting effective instructions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Designing the pages</vt:lpstr>
      <vt:lpstr>PowerPoint 演示文稿</vt:lpstr>
      <vt:lpstr>PowerPoint 演示文稿</vt:lpstr>
      <vt:lpstr>Instructions</vt:lpstr>
      <vt:lpstr>The process of writing instructions</vt:lpstr>
      <vt:lpstr>Cognitive Walkthrough</vt:lpstr>
      <vt:lpstr>Cognitive Walkthrough</vt:lpstr>
      <vt:lpstr>The process of writing instructions</vt:lpstr>
      <vt:lpstr>Homework</vt:lpstr>
      <vt:lpstr>Practice for TC---北大计算机辅助翻译大赛</vt:lpstr>
      <vt:lpstr>TW Practice---把大象放进冰箱说明书</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技术写作</dc:title>
  <dc:creator>李 亚星</dc:creator>
  <cp:lastModifiedBy>李 亚星</cp:lastModifiedBy>
  <cp:revision>27</cp:revision>
  <dcterms:created xsi:type="dcterms:W3CDTF">2018-08-30T08:38:23Z</dcterms:created>
  <dcterms:modified xsi:type="dcterms:W3CDTF">2018-10-18T11:36:16Z</dcterms:modified>
</cp:coreProperties>
</file>